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1"/>
  </p:notesMasterIdLst>
  <p:sldIdLst>
    <p:sldId id="256" r:id="rId2"/>
    <p:sldId id="257" r:id="rId3"/>
    <p:sldId id="258" r:id="rId4"/>
    <p:sldId id="259" r:id="rId5"/>
    <p:sldId id="260" r:id="rId6"/>
    <p:sldId id="261" r:id="rId7"/>
    <p:sldId id="262" r:id="rId8"/>
    <p:sldId id="263" r:id="rId9"/>
    <p:sldId id="264" r:id="rId10"/>
    <p:sldId id="272" r:id="rId11"/>
    <p:sldId id="271" r:id="rId12"/>
    <p:sldId id="270" r:id="rId13"/>
    <p:sldId id="269" r:id="rId14"/>
    <p:sldId id="268" r:id="rId15"/>
    <p:sldId id="267" r:id="rId16"/>
    <p:sldId id="266" r:id="rId17"/>
    <p:sldId id="265" r:id="rId18"/>
    <p:sldId id="273" r:id="rId19"/>
    <p:sldId id="274" r:id="rId20"/>
    <p:sldId id="277" r:id="rId21"/>
    <p:sldId id="275" r:id="rId22"/>
    <p:sldId id="278" r:id="rId23"/>
    <p:sldId id="281" r:id="rId24"/>
    <p:sldId id="280" r:id="rId25"/>
    <p:sldId id="279" r:id="rId26"/>
    <p:sldId id="276" r:id="rId27"/>
    <p:sldId id="282" r:id="rId28"/>
    <p:sldId id="283" r:id="rId29"/>
    <p:sldId id="292" r:id="rId30"/>
    <p:sldId id="293" r:id="rId31"/>
    <p:sldId id="294" r:id="rId32"/>
    <p:sldId id="291" r:id="rId33"/>
    <p:sldId id="290" r:id="rId34"/>
    <p:sldId id="289" r:id="rId35"/>
    <p:sldId id="288" r:id="rId36"/>
    <p:sldId id="287" r:id="rId37"/>
    <p:sldId id="286" r:id="rId38"/>
    <p:sldId id="285" r:id="rId39"/>
    <p:sldId id="295" r:id="rId40"/>
    <p:sldId id="307" r:id="rId41"/>
    <p:sldId id="308" r:id="rId42"/>
    <p:sldId id="304" r:id="rId43"/>
    <p:sldId id="306" r:id="rId44"/>
    <p:sldId id="305" r:id="rId45"/>
    <p:sldId id="303" r:id="rId46"/>
    <p:sldId id="302" r:id="rId47"/>
    <p:sldId id="301" r:id="rId48"/>
    <p:sldId id="300" r:id="rId49"/>
    <p:sldId id="299" r:id="rId50"/>
    <p:sldId id="298" r:id="rId51"/>
    <p:sldId id="297" r:id="rId52"/>
    <p:sldId id="296" r:id="rId53"/>
    <p:sldId id="309" r:id="rId54"/>
    <p:sldId id="326" r:id="rId55"/>
    <p:sldId id="325" r:id="rId56"/>
    <p:sldId id="324" r:id="rId57"/>
    <p:sldId id="323" r:id="rId58"/>
    <p:sldId id="322" r:id="rId59"/>
    <p:sldId id="321" r:id="rId60"/>
    <p:sldId id="320" r:id="rId61"/>
    <p:sldId id="319" r:id="rId62"/>
    <p:sldId id="318" r:id="rId63"/>
    <p:sldId id="317" r:id="rId64"/>
    <p:sldId id="316" r:id="rId65"/>
    <p:sldId id="315" r:id="rId66"/>
    <p:sldId id="314" r:id="rId67"/>
    <p:sldId id="313" r:id="rId68"/>
    <p:sldId id="312" r:id="rId69"/>
    <p:sldId id="311" r:id="rId70"/>
    <p:sldId id="310" r:id="rId71"/>
    <p:sldId id="327" r:id="rId72"/>
    <p:sldId id="328" r:id="rId73"/>
    <p:sldId id="338" r:id="rId74"/>
    <p:sldId id="337" r:id="rId75"/>
    <p:sldId id="336" r:id="rId76"/>
    <p:sldId id="335" r:id="rId77"/>
    <p:sldId id="334" r:id="rId78"/>
    <p:sldId id="333" r:id="rId79"/>
    <p:sldId id="332" r:id="rId80"/>
    <p:sldId id="331" r:id="rId81"/>
    <p:sldId id="329" r:id="rId82"/>
    <p:sldId id="339" r:id="rId83"/>
    <p:sldId id="349" r:id="rId84"/>
    <p:sldId id="348" r:id="rId85"/>
    <p:sldId id="347" r:id="rId86"/>
    <p:sldId id="346" r:id="rId87"/>
    <p:sldId id="345" r:id="rId88"/>
    <p:sldId id="344" r:id="rId89"/>
    <p:sldId id="343" r:id="rId90"/>
    <p:sldId id="342" r:id="rId91"/>
    <p:sldId id="341" r:id="rId92"/>
    <p:sldId id="340" r:id="rId93"/>
    <p:sldId id="350" r:id="rId94"/>
    <p:sldId id="356" r:id="rId95"/>
    <p:sldId id="355" r:id="rId96"/>
    <p:sldId id="354" r:id="rId97"/>
    <p:sldId id="353" r:id="rId98"/>
    <p:sldId id="352" r:id="rId99"/>
    <p:sldId id="351" r:id="rId100"/>
    <p:sldId id="357" r:id="rId101"/>
    <p:sldId id="360" r:id="rId102"/>
    <p:sldId id="361" r:id="rId103"/>
    <p:sldId id="364" r:id="rId104"/>
    <p:sldId id="365" r:id="rId105"/>
    <p:sldId id="363" r:id="rId106"/>
    <p:sldId id="366" r:id="rId107"/>
    <p:sldId id="362" r:id="rId108"/>
    <p:sldId id="367" r:id="rId109"/>
    <p:sldId id="368" r:id="rId110"/>
    <p:sldId id="359" r:id="rId111"/>
    <p:sldId id="358" r:id="rId112"/>
    <p:sldId id="370" r:id="rId113"/>
    <p:sldId id="372" r:id="rId114"/>
    <p:sldId id="373" r:id="rId115"/>
    <p:sldId id="375" r:id="rId116"/>
    <p:sldId id="376" r:id="rId117"/>
    <p:sldId id="377" r:id="rId118"/>
    <p:sldId id="374" r:id="rId119"/>
    <p:sldId id="371" r:id="rId120"/>
    <p:sldId id="378" r:id="rId121"/>
    <p:sldId id="387" r:id="rId122"/>
    <p:sldId id="386" r:id="rId123"/>
    <p:sldId id="385" r:id="rId124"/>
    <p:sldId id="384" r:id="rId125"/>
    <p:sldId id="383" r:id="rId126"/>
    <p:sldId id="379" r:id="rId127"/>
    <p:sldId id="388" r:id="rId128"/>
    <p:sldId id="391" r:id="rId129"/>
    <p:sldId id="392" r:id="rId130"/>
    <p:sldId id="394" r:id="rId131"/>
    <p:sldId id="393" r:id="rId132"/>
    <p:sldId id="389" r:id="rId133"/>
    <p:sldId id="395" r:id="rId134"/>
    <p:sldId id="398" r:id="rId135"/>
    <p:sldId id="397" r:id="rId136"/>
    <p:sldId id="396" r:id="rId137"/>
    <p:sldId id="399" r:id="rId138"/>
    <p:sldId id="400" r:id="rId139"/>
    <p:sldId id="401" r:id="rId1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4" autoAdjust="0"/>
    <p:restoredTop sz="86767" autoAdjust="0"/>
  </p:normalViewPr>
  <p:slideViewPr>
    <p:cSldViewPr snapToGrid="0">
      <p:cViewPr varScale="1">
        <p:scale>
          <a:sx n="75" d="100"/>
          <a:sy n="75" d="100"/>
        </p:scale>
        <p:origin x="98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8D5843-98F0-46E6-842D-475C42D749AC}" type="datetimeFigureOut">
              <a:rPr lang="en-US" smtClean="0"/>
              <a:t>5/21/2022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EB2CB5-9F35-418C-B8B0-070FC925B3A4}" type="slidenum">
              <a:rPr lang="en-US" smtClean="0"/>
              <a:t>‹#›</a:t>
            </a:fld>
            <a:endParaRPr lang="en-US" dirty="0"/>
          </a:p>
        </p:txBody>
      </p:sp>
    </p:spTree>
    <p:extLst>
      <p:ext uri="{BB962C8B-B14F-4D97-AF65-F5344CB8AC3E}">
        <p14:creationId xmlns:p14="http://schemas.microsoft.com/office/powerpoint/2010/main" val="98429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EB2CB5-9F35-418C-B8B0-070FC925B3A4}" type="slidenum">
              <a:rPr lang="en-US" smtClean="0"/>
              <a:t>24</a:t>
            </a:fld>
            <a:endParaRPr lang="en-US"/>
          </a:p>
        </p:txBody>
      </p:sp>
    </p:spTree>
    <p:extLst>
      <p:ext uri="{BB962C8B-B14F-4D97-AF65-F5344CB8AC3E}">
        <p14:creationId xmlns:p14="http://schemas.microsoft.com/office/powerpoint/2010/main" val="2681493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EB2CB5-9F35-418C-B8B0-070FC925B3A4}" type="slidenum">
              <a:rPr lang="en-US" smtClean="0"/>
              <a:t>73</a:t>
            </a:fld>
            <a:endParaRPr lang="en-US"/>
          </a:p>
        </p:txBody>
      </p:sp>
    </p:spTree>
    <p:extLst>
      <p:ext uri="{BB962C8B-B14F-4D97-AF65-F5344CB8AC3E}">
        <p14:creationId xmlns:p14="http://schemas.microsoft.com/office/powerpoint/2010/main" val="120657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01A5D-D6FB-BDF3-71B2-E19D4400B0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B24FB3-FCF4-36EC-31E2-90997C94A1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4C640B-4D02-20E5-B762-BF61F06C98D4}"/>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FAB7BB51-0D5C-C41A-61AE-8D4D40D5A0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1B1E059-82C1-A2B9-3A0B-D797F376CD15}"/>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1755766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BA566-8FA0-6DD6-7473-F98A087F37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411FE1-754E-E4FF-CF25-C7072543C9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80D88C-C90B-9E92-6618-1DC2E77C2472}"/>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C2DA439E-E678-A560-7303-A6BFE1A1BD4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07BCC31-9431-C006-9306-BA6BD6F16E76}"/>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3475174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4B630E-CD1D-C4E5-A825-C1811B56F3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A7062C-28AD-B100-9468-F43D260756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EF67C5-F3EB-9C7A-57CF-059FBB97861C}"/>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8EEE44A5-A011-984A-E481-351F505CA4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305B62D-39B5-7955-0BC8-89573EADBC12}"/>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2776680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9CAC5-29DD-B4C6-44FF-E05326825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B8AFA0-4664-8FF2-F3EF-02E4A5D6DC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64CCFE-64BE-BA24-90E3-019C8D36CBDA}"/>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C2E5A73F-CF9C-20FE-DE15-8557F602EEA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76D24AB-AF70-1FAD-C915-916F09096105}"/>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26115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018FA-7BE2-4019-D6AA-ED14A4D9CF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6A0593-FA1E-03D1-FF41-09C6E91249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D1C10-63DE-01F6-756F-FC846A8E68DA}"/>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ADCD318E-EFD4-2AD3-AB44-F1E2D98820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286778F-25AE-5B20-21AF-5AACFA26B69C}"/>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1579669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98CE0-DDD5-B9E0-9095-837D9667E0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9BA7DC-7CA9-B697-DF86-02DBEDA888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5ABF7C-38F0-4FAB-4D87-F81E6998C8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FBE5D8A-347C-0E3A-2468-E2C1182B78FB}"/>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6" name="Footer Placeholder 5">
            <a:extLst>
              <a:ext uri="{FF2B5EF4-FFF2-40B4-BE49-F238E27FC236}">
                <a16:creationId xmlns:a16="http://schemas.microsoft.com/office/drawing/2014/main" id="{DF9AA98F-A18F-0F1B-4D65-A1A28CB101C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B199DF1-A212-3CFD-A347-BBBE7C4DDE75}"/>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1670591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01EE7-2112-A7CA-4B4F-AE053EB5183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68F644-0301-3E98-1938-2BE5DD6B9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3CDB0C4-B75F-383B-615D-0BDE7D292A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C4C792-4EAE-39A9-B5BA-AEAEC5A69E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375DC0-EA12-C3EB-C424-59C158FB68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6E7829-DCBF-B2CA-91BA-92A0C353AD54}"/>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8" name="Footer Placeholder 7">
            <a:extLst>
              <a:ext uri="{FF2B5EF4-FFF2-40B4-BE49-F238E27FC236}">
                <a16:creationId xmlns:a16="http://schemas.microsoft.com/office/drawing/2014/main" id="{ADDF21AE-8077-1DCD-8AFB-B794C076A07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943E19E-1DF2-D201-0E2B-1B8300D1AFB8}"/>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2398364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39F36-9EDE-001E-EB8A-0B4ABF0B15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60F213-2A6B-834C-C4FF-550AADB8DB4C}"/>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4" name="Footer Placeholder 3">
            <a:extLst>
              <a:ext uri="{FF2B5EF4-FFF2-40B4-BE49-F238E27FC236}">
                <a16:creationId xmlns:a16="http://schemas.microsoft.com/office/drawing/2014/main" id="{83F4FA29-AC2D-9E9D-8F24-546BA7B85D4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1A88D75-7CE3-1830-CEBA-5E0849586402}"/>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55164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6CD644-DF8E-691E-C0E2-1E71460DCC65}"/>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3" name="Footer Placeholder 2">
            <a:extLst>
              <a:ext uri="{FF2B5EF4-FFF2-40B4-BE49-F238E27FC236}">
                <a16:creationId xmlns:a16="http://schemas.microsoft.com/office/drawing/2014/main" id="{100BB695-1F4E-9BDC-D8E4-E5C97668D74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01B4E68-EA01-2E9D-24C8-69F61F7B2E41}"/>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318408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CDD1D-43A8-4494-D0A9-B206C3AA3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D897A9-02EE-4C18-E0C9-765C53CFBA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05DFF0-A6C4-38A0-316C-DA94332368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0732E-17B9-DD53-DBD8-25EF1A384C1C}"/>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6" name="Footer Placeholder 5">
            <a:extLst>
              <a:ext uri="{FF2B5EF4-FFF2-40B4-BE49-F238E27FC236}">
                <a16:creationId xmlns:a16="http://schemas.microsoft.com/office/drawing/2014/main" id="{205BE17C-5DFC-89BA-E794-E8A4F95A4E8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21EF4C2-6943-02D7-A7AB-52277239F3A7}"/>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2116617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10AFB-CD9F-FA35-E1BB-E8119D21C6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3AF86A0-72A9-E63F-ADC0-866BA1F827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27C4B0DE-C596-5326-C454-1C78B407A9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6FFE19-E0C3-01B8-CC0A-C1934B95D240}"/>
              </a:ext>
            </a:extLst>
          </p:cNvPr>
          <p:cNvSpPr>
            <a:spLocks noGrp="1"/>
          </p:cNvSpPr>
          <p:nvPr>
            <p:ph type="dt" sz="half" idx="10"/>
          </p:nvPr>
        </p:nvSpPr>
        <p:spPr/>
        <p:txBody>
          <a:bodyPr/>
          <a:lstStyle/>
          <a:p>
            <a:fld id="{DB76F11D-1019-48AB-B797-171ABD17306F}" type="datetimeFigureOut">
              <a:rPr lang="en-US" smtClean="0"/>
              <a:t>5/21/2022</a:t>
            </a:fld>
            <a:endParaRPr lang="en-US" dirty="0"/>
          </a:p>
        </p:txBody>
      </p:sp>
      <p:sp>
        <p:nvSpPr>
          <p:cNvPr id="6" name="Footer Placeholder 5">
            <a:extLst>
              <a:ext uri="{FF2B5EF4-FFF2-40B4-BE49-F238E27FC236}">
                <a16:creationId xmlns:a16="http://schemas.microsoft.com/office/drawing/2014/main" id="{9052BEB1-88E6-2F24-060D-5076339B49E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43BACC1-2F29-BCDC-F00E-20C4201E9C56}"/>
              </a:ext>
            </a:extLst>
          </p:cNvPr>
          <p:cNvSpPr>
            <a:spLocks noGrp="1"/>
          </p:cNvSpPr>
          <p:nvPr>
            <p:ph type="sldNum" sz="quarter" idx="12"/>
          </p:nvPr>
        </p:nvSpPr>
        <p:spPr/>
        <p:txBody>
          <a:bodyPr/>
          <a:lstStyle/>
          <a:p>
            <a:fld id="{A5B3AEF1-C26B-4440-A801-2788FE24A144}" type="slidenum">
              <a:rPr lang="en-US" smtClean="0"/>
              <a:t>‹#›</a:t>
            </a:fld>
            <a:endParaRPr lang="en-US" dirty="0"/>
          </a:p>
        </p:txBody>
      </p:sp>
    </p:spTree>
    <p:extLst>
      <p:ext uri="{BB962C8B-B14F-4D97-AF65-F5344CB8AC3E}">
        <p14:creationId xmlns:p14="http://schemas.microsoft.com/office/powerpoint/2010/main" val="3296378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AEDAD7-5D51-0BA2-EB94-44444B8470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57FC02-F296-7236-8141-AE0722E962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6B0281-EE42-7A5D-D8C2-BEA2AFD842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76F11D-1019-48AB-B797-171ABD17306F}" type="datetimeFigureOut">
              <a:rPr lang="en-US" smtClean="0"/>
              <a:t>5/21/2022</a:t>
            </a:fld>
            <a:endParaRPr lang="en-US" dirty="0"/>
          </a:p>
        </p:txBody>
      </p:sp>
      <p:sp>
        <p:nvSpPr>
          <p:cNvPr id="5" name="Footer Placeholder 4">
            <a:extLst>
              <a:ext uri="{FF2B5EF4-FFF2-40B4-BE49-F238E27FC236}">
                <a16:creationId xmlns:a16="http://schemas.microsoft.com/office/drawing/2014/main" id="{81D0E372-CC0E-764C-36A9-33F4469887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5897A37-3927-0BD3-9735-7817E0DC52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B3AEF1-C26B-4440-A801-2788FE24A144}" type="slidenum">
              <a:rPr lang="en-US" smtClean="0"/>
              <a:t>‹#›</a:t>
            </a:fld>
            <a:endParaRPr lang="en-US" dirty="0"/>
          </a:p>
        </p:txBody>
      </p:sp>
    </p:spTree>
    <p:extLst>
      <p:ext uri="{BB962C8B-B14F-4D97-AF65-F5344CB8AC3E}">
        <p14:creationId xmlns:p14="http://schemas.microsoft.com/office/powerpoint/2010/main" val="689716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hyperlink" Target="http://13.232.162.26/static/images/" TargetMode="Externa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hyperlink" Target="https://www.invicti.com/blog/web-security/disable-directory-listing-web-servers/" TargetMode="Externa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hyperlink" Target="https://www.imperva.com/learn/data-security/personally-identifiable-information-pii/"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hyperlink" Target="https://www.indusface.com/blog/owasp-security-misconfiguration/" TargetMode="Externa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owasp.org/www-community/attacks/xs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owasp.org/index.php/Insecure_Configuration_Managemen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owasp.org/www-community/controls/Blocking_Brute_Force_Attack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s://owasp.org/www-community/vulnerabilities/Unrestricted_File_Upload"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www.cvedetails.com/vulnerability-list/vendor_id-15088/product_id-30715/version_id-235577/Wondercms-Wondercms-2.3.1.html" TargetMode="External"/><Relationship Id="rId2" Type="http://schemas.openxmlformats.org/officeDocument/2006/relationships/hyperlink" Target="https://www.cvedetails.com/vulnerability-list/vendor_id-15315/Codoforum.html"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hyperlink" Target="http://13.232.162.26/robots.txt" TargetMode="External"/><Relationship Id="rId2" Type="http://schemas.openxmlformats.org/officeDocument/2006/relationships/hyperlink" Target="http://13.232.162.26/static/images/uploads/products/reebok.jpeg" TargetMode="Externa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47007-57E0-1166-3034-E7395F811986}"/>
              </a:ext>
            </a:extLst>
          </p:cNvPr>
          <p:cNvSpPr>
            <a:spLocks noGrp="1"/>
          </p:cNvSpPr>
          <p:nvPr>
            <p:ph type="ctrTitle"/>
          </p:nvPr>
        </p:nvSpPr>
        <p:spPr>
          <a:xfrm>
            <a:off x="1524000" y="1122363"/>
            <a:ext cx="9144000" cy="1655762"/>
          </a:xfrm>
        </p:spPr>
        <p:txBody>
          <a:bodyPr>
            <a:noAutofit/>
          </a:bodyPr>
          <a:lstStyle/>
          <a:p>
            <a:br>
              <a:rPr lang="en-US" b="1" dirty="0">
                <a:latin typeface="Bahnschrift" panose="020B0502040204020203" pitchFamily="34" charset="0"/>
              </a:rPr>
            </a:br>
            <a:br>
              <a:rPr lang="en-US" b="1" dirty="0">
                <a:latin typeface="Bahnschrift" panose="020B0502040204020203" pitchFamily="34" charset="0"/>
              </a:rPr>
            </a:br>
            <a:endParaRPr lang="en-US" b="1" dirty="0">
              <a:latin typeface="Bahnschrift" panose="020B0502040204020203" pitchFamily="34" charset="0"/>
            </a:endParaRPr>
          </a:p>
        </p:txBody>
      </p:sp>
      <p:sp>
        <p:nvSpPr>
          <p:cNvPr id="3" name="Subtitle 2">
            <a:extLst>
              <a:ext uri="{FF2B5EF4-FFF2-40B4-BE49-F238E27FC236}">
                <a16:creationId xmlns:a16="http://schemas.microsoft.com/office/drawing/2014/main" id="{E2DF58FD-CA42-9456-5AA2-AA2D11BC7CAD}"/>
              </a:ext>
            </a:extLst>
          </p:cNvPr>
          <p:cNvSpPr>
            <a:spLocks noGrp="1"/>
          </p:cNvSpPr>
          <p:nvPr>
            <p:ph type="subTitle" idx="1"/>
          </p:nvPr>
        </p:nvSpPr>
        <p:spPr/>
        <p:txBody>
          <a:bodyPr>
            <a:normAutofit lnSpcReduction="10000"/>
          </a:bodyPr>
          <a:lstStyle/>
          <a:p>
            <a:r>
              <a:rPr kumimoji="0" lang="en-US" sz="6000" b="1" i="0" u="none" strike="noStrike" kern="1200" cap="none" spc="0" normalizeH="0" baseline="0" noProof="0" dirty="0">
                <a:ln>
                  <a:noFill/>
                </a:ln>
                <a:solidFill>
                  <a:prstClr val="black"/>
                </a:solidFill>
                <a:effectLst/>
                <a:uLnTx/>
                <a:uFillTx/>
                <a:latin typeface="Bahnschrift" panose="020B0502040204020203" pitchFamily="34" charset="0"/>
                <a:ea typeface="+mj-ea"/>
                <a:cs typeface="+mj-cs"/>
              </a:rPr>
              <a:t>Lifestyle Website</a:t>
            </a:r>
            <a:br>
              <a:rPr kumimoji="0" lang="en-US" sz="6000" b="1" i="0" u="none" strike="noStrike" kern="1200" cap="none" spc="0" normalizeH="0" baseline="0" noProof="0" dirty="0">
                <a:ln>
                  <a:noFill/>
                </a:ln>
                <a:solidFill>
                  <a:prstClr val="black"/>
                </a:solidFill>
                <a:effectLst/>
                <a:uLnTx/>
                <a:uFillTx/>
                <a:latin typeface="Bahnschrift" panose="020B0502040204020203" pitchFamily="34" charset="0"/>
                <a:ea typeface="+mj-ea"/>
                <a:cs typeface="+mj-cs"/>
              </a:rPr>
            </a:br>
            <a:r>
              <a:rPr kumimoji="0" lang="en-US" sz="6000" b="1" i="0" u="none" strike="noStrike" kern="1200" cap="none" spc="0" normalizeH="0" baseline="0" noProof="0" dirty="0">
                <a:ln>
                  <a:noFill/>
                </a:ln>
                <a:solidFill>
                  <a:prstClr val="black"/>
                </a:solidFill>
                <a:effectLst/>
                <a:uLnTx/>
                <a:uFillTx/>
                <a:latin typeface="Bahnschrift" panose="020B0502040204020203" pitchFamily="34" charset="0"/>
                <a:ea typeface="+mj-ea"/>
                <a:cs typeface="+mj-cs"/>
              </a:rPr>
              <a:t> PENETRATION TESTING</a:t>
            </a:r>
            <a:endParaRPr lang="en-US" dirty="0"/>
          </a:p>
        </p:txBody>
      </p:sp>
      <p:pic>
        <p:nvPicPr>
          <p:cNvPr id="6" name="Google Shape;90;p14" descr="https://internshala.com/static/images/common/internshala_logo.png">
            <a:extLst>
              <a:ext uri="{FF2B5EF4-FFF2-40B4-BE49-F238E27FC236}">
                <a16:creationId xmlns:a16="http://schemas.microsoft.com/office/drawing/2014/main" id="{8FDE3EE7-50AA-0953-1ABD-7E7FEE22E9F1}"/>
              </a:ext>
            </a:extLst>
          </p:cNvPr>
          <p:cNvPicPr preferRelativeResize="0"/>
          <p:nvPr/>
        </p:nvPicPr>
        <p:blipFill rotWithShape="1">
          <a:blip r:embed="rId2">
            <a:alphaModFix/>
          </a:blip>
          <a:srcRect/>
          <a:stretch/>
        </p:blipFill>
        <p:spPr>
          <a:xfrm>
            <a:off x="3453496" y="732632"/>
            <a:ext cx="4762500" cy="1638300"/>
          </a:xfrm>
          <a:prstGeom prst="rect">
            <a:avLst/>
          </a:prstGeom>
          <a:noFill/>
          <a:ln>
            <a:noFill/>
          </a:ln>
        </p:spPr>
      </p:pic>
    </p:spTree>
    <p:extLst>
      <p:ext uri="{BB962C8B-B14F-4D97-AF65-F5344CB8AC3E}">
        <p14:creationId xmlns:p14="http://schemas.microsoft.com/office/powerpoint/2010/main" val="3019547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5AC8E-873B-62EA-F519-F466769250E3}"/>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4B16B15F-0160-7E09-2EAF-C6BC4B5808B0}"/>
              </a:ext>
            </a:extLst>
          </p:cNvPr>
          <p:cNvSpPr>
            <a:spLocks noGrp="1"/>
          </p:cNvSpPr>
          <p:nvPr>
            <p:ph idx="1"/>
          </p:nvPr>
        </p:nvSpPr>
        <p:spPr/>
        <p:txBody>
          <a:bodyPr/>
          <a:lstStyle/>
          <a:p>
            <a:r>
              <a:rPr lang="en-US" dirty="0"/>
              <a:t>We then put --+ : 15.206.72.104/</a:t>
            </a:r>
            <a:r>
              <a:rPr lang="en-US" dirty="0" err="1"/>
              <a:t>products.php?cat</a:t>
            </a:r>
            <a:r>
              <a:rPr lang="en-US" dirty="0"/>
              <a:t>=1’--+ and the error is removed confirming SQLi</a:t>
            </a:r>
          </a:p>
          <a:p>
            <a:endParaRPr lang="en-US" dirty="0"/>
          </a:p>
        </p:txBody>
      </p:sp>
      <p:pic>
        <p:nvPicPr>
          <p:cNvPr id="7" name="Picture 6">
            <a:extLst>
              <a:ext uri="{FF2B5EF4-FFF2-40B4-BE49-F238E27FC236}">
                <a16:creationId xmlns:a16="http://schemas.microsoft.com/office/drawing/2014/main" id="{3A4F7D9D-7462-1E0B-0479-2D9E5C81AD74}"/>
              </a:ext>
            </a:extLst>
          </p:cNvPr>
          <p:cNvPicPr>
            <a:picLocks noChangeAspect="1"/>
          </p:cNvPicPr>
          <p:nvPr/>
        </p:nvPicPr>
        <p:blipFill>
          <a:blip r:embed="rId2"/>
          <a:stretch>
            <a:fillRect/>
          </a:stretch>
        </p:blipFill>
        <p:spPr>
          <a:xfrm>
            <a:off x="2274276" y="3190239"/>
            <a:ext cx="6790008" cy="2787797"/>
          </a:xfrm>
          <a:prstGeom prst="rect">
            <a:avLst/>
          </a:prstGeom>
        </p:spPr>
      </p:pic>
    </p:spTree>
    <p:extLst>
      <p:ext uri="{BB962C8B-B14F-4D97-AF65-F5344CB8AC3E}">
        <p14:creationId xmlns:p14="http://schemas.microsoft.com/office/powerpoint/2010/main" val="302370622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14D2-1A06-2824-78E1-13950DCB90D3}"/>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B423D3B2-FAD7-0F83-E342-E563D25B6C65}"/>
              </a:ext>
            </a:extLst>
          </p:cNvPr>
          <p:cNvSpPr>
            <a:spLocks noGrp="1"/>
          </p:cNvSpPr>
          <p:nvPr>
            <p:ph idx="1"/>
          </p:nvPr>
        </p:nvSpPr>
        <p:spPr/>
        <p:txBody>
          <a:bodyPr/>
          <a:lstStyle/>
          <a:p>
            <a:pPr marL="0" indent="0">
              <a:buNone/>
            </a:pPr>
            <a:r>
              <a:rPr lang="en-US" dirty="0"/>
              <a:t>• Navigate to </a:t>
            </a:r>
            <a:r>
              <a:rPr lang="en-US" dirty="0">
                <a:hlinkClick r:id="rId2"/>
              </a:rPr>
              <a:t>http://13.232.162.26/static/images/</a:t>
            </a: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0FE84A3C-7007-2C2B-BCA4-A09B3F2E2ADE}"/>
              </a:ext>
            </a:extLst>
          </p:cNvPr>
          <p:cNvPicPr>
            <a:picLocks noChangeAspect="1"/>
          </p:cNvPicPr>
          <p:nvPr/>
        </p:nvPicPr>
        <p:blipFill>
          <a:blip r:embed="rId3"/>
          <a:stretch>
            <a:fillRect/>
          </a:stretch>
        </p:blipFill>
        <p:spPr>
          <a:xfrm>
            <a:off x="2431783" y="2401413"/>
            <a:ext cx="6149873" cy="3619814"/>
          </a:xfrm>
          <a:prstGeom prst="rect">
            <a:avLst/>
          </a:prstGeom>
        </p:spPr>
      </p:pic>
    </p:spTree>
    <p:extLst>
      <p:ext uri="{BB962C8B-B14F-4D97-AF65-F5344CB8AC3E}">
        <p14:creationId xmlns:p14="http://schemas.microsoft.com/office/powerpoint/2010/main" val="393825691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09BF1-E718-E3FD-94B3-41489FC5932A}"/>
              </a:ext>
            </a:extLst>
          </p:cNvPr>
          <p:cNvSpPr>
            <a:spLocks noGrp="1"/>
          </p:cNvSpPr>
          <p:nvPr>
            <p:ph type="title"/>
          </p:nvPr>
        </p:nvSpPr>
        <p:spPr/>
        <p:txBody>
          <a:bodyPr/>
          <a:lstStyle/>
          <a:p>
            <a:r>
              <a:rPr lang="en-US" dirty="0"/>
              <a:t>Business </a:t>
            </a:r>
            <a:r>
              <a:rPr lang="en-US" dirty="0" err="1"/>
              <a:t>Imapact</a:t>
            </a:r>
            <a:r>
              <a:rPr lang="en-US" dirty="0"/>
              <a:t> High</a:t>
            </a:r>
          </a:p>
        </p:txBody>
      </p:sp>
      <p:sp>
        <p:nvSpPr>
          <p:cNvPr id="3" name="Content Placeholder 2">
            <a:extLst>
              <a:ext uri="{FF2B5EF4-FFF2-40B4-BE49-F238E27FC236}">
                <a16:creationId xmlns:a16="http://schemas.microsoft.com/office/drawing/2014/main" id="{978BF2F3-A2F7-F1F0-62D3-D2AD83022118}"/>
              </a:ext>
            </a:extLst>
          </p:cNvPr>
          <p:cNvSpPr>
            <a:spLocks noGrp="1"/>
          </p:cNvSpPr>
          <p:nvPr>
            <p:ph idx="1"/>
          </p:nvPr>
        </p:nvSpPr>
        <p:spPr/>
        <p:txBody>
          <a:bodyPr/>
          <a:lstStyle/>
          <a:p>
            <a:pPr marL="0" indent="0">
              <a:buNone/>
            </a:pPr>
            <a:r>
              <a:rPr lang="en-US" dirty="0"/>
              <a:t>It can aid the attacker with information about the server and the users.</a:t>
            </a:r>
          </a:p>
          <a:p>
            <a:pPr marL="0" indent="0">
              <a:buNone/>
            </a:pPr>
            <a:endParaRPr lang="en-US" dirty="0"/>
          </a:p>
        </p:txBody>
      </p:sp>
    </p:spTree>
    <p:extLst>
      <p:ext uri="{BB962C8B-B14F-4D97-AF65-F5344CB8AC3E}">
        <p14:creationId xmlns:p14="http://schemas.microsoft.com/office/powerpoint/2010/main" val="332529059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AF7D-DAD5-A403-AFA8-9A7322365842}"/>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821404E4-1A91-3804-25E6-539B27DFC950}"/>
              </a:ext>
            </a:extLst>
          </p:cNvPr>
          <p:cNvSpPr>
            <a:spLocks noGrp="1"/>
          </p:cNvSpPr>
          <p:nvPr>
            <p:ph idx="1"/>
          </p:nvPr>
        </p:nvSpPr>
        <p:spPr/>
        <p:txBody>
          <a:bodyPr/>
          <a:lstStyle/>
          <a:p>
            <a:pPr marL="0" indent="0">
              <a:buNone/>
            </a:pPr>
            <a:r>
              <a:rPr lang="en-US" dirty="0"/>
              <a:t>• Two- Factor Authentication for sensitive data should be added with strong passwords.</a:t>
            </a:r>
          </a:p>
          <a:p>
            <a:pPr marL="0" indent="0">
              <a:buNone/>
            </a:pPr>
            <a:r>
              <a:rPr lang="en-US" dirty="0"/>
              <a:t>• Disable Directory Listing .</a:t>
            </a:r>
          </a:p>
          <a:p>
            <a:pPr marL="0" indent="0">
              <a:buNone/>
            </a:pPr>
            <a:endParaRPr lang="en-US" dirty="0"/>
          </a:p>
        </p:txBody>
      </p:sp>
    </p:spTree>
    <p:extLst>
      <p:ext uri="{BB962C8B-B14F-4D97-AF65-F5344CB8AC3E}">
        <p14:creationId xmlns:p14="http://schemas.microsoft.com/office/powerpoint/2010/main" val="302367809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5FF6C-96FE-8625-2537-AB27B6CABA79}"/>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04EC6053-7342-D987-A387-7DB18B9CD886}"/>
              </a:ext>
            </a:extLst>
          </p:cNvPr>
          <p:cNvSpPr>
            <a:spLocks noGrp="1"/>
          </p:cNvSpPr>
          <p:nvPr>
            <p:ph idx="1"/>
          </p:nvPr>
        </p:nvSpPr>
        <p:spPr/>
        <p:txBody>
          <a:bodyPr/>
          <a:lstStyle/>
          <a:p>
            <a:pPr marL="0" indent="0">
              <a:buNone/>
            </a:pPr>
            <a:r>
              <a:rPr lang="en-US" dirty="0">
                <a:hlinkClick r:id="rId2"/>
              </a:rPr>
              <a:t>https://www.invicti.com/blog/web-security/disable-directory-listing-web-servers/</a:t>
            </a:r>
            <a:endParaRPr lang="en-US" dirty="0"/>
          </a:p>
          <a:p>
            <a:pPr marL="0" indent="0">
              <a:buNone/>
            </a:pPr>
            <a:endParaRPr lang="en-US" dirty="0"/>
          </a:p>
        </p:txBody>
      </p:sp>
    </p:spTree>
    <p:extLst>
      <p:ext uri="{BB962C8B-B14F-4D97-AF65-F5344CB8AC3E}">
        <p14:creationId xmlns:p14="http://schemas.microsoft.com/office/powerpoint/2010/main" val="212250068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18C09-401E-48BD-F2FA-57B993C9B77C}"/>
              </a:ext>
            </a:extLst>
          </p:cNvPr>
          <p:cNvSpPr>
            <a:spLocks noGrp="1"/>
          </p:cNvSpPr>
          <p:nvPr>
            <p:ph type="title"/>
          </p:nvPr>
        </p:nvSpPr>
        <p:spPr/>
        <p:txBody>
          <a:bodyPr/>
          <a:lstStyle/>
          <a:p>
            <a:r>
              <a:rPr lang="en-US" dirty="0"/>
              <a:t>13) PII leakage</a:t>
            </a:r>
          </a:p>
        </p:txBody>
      </p:sp>
      <p:sp>
        <p:nvSpPr>
          <p:cNvPr id="3" name="Content Placeholder 2">
            <a:extLst>
              <a:ext uri="{FF2B5EF4-FFF2-40B4-BE49-F238E27FC236}">
                <a16:creationId xmlns:a16="http://schemas.microsoft.com/office/drawing/2014/main" id="{CB54A1C5-AF90-691F-9911-FB3F1F0877B3}"/>
              </a:ext>
            </a:extLst>
          </p:cNvPr>
          <p:cNvSpPr>
            <a:spLocks noGrp="1"/>
          </p:cNvSpPr>
          <p:nvPr>
            <p:ph idx="1"/>
          </p:nvPr>
        </p:nvSpPr>
        <p:spPr/>
        <p:txBody>
          <a:bodyPr/>
          <a:lstStyle/>
          <a:p>
            <a:pPr marL="0" indent="0">
              <a:buNone/>
            </a:pPr>
            <a:r>
              <a:rPr lang="en-US" dirty="0"/>
              <a:t>Below mentioned URL is vulnerable to personnel identifiable information leakage.</a:t>
            </a:r>
          </a:p>
          <a:p>
            <a:pPr marL="0" indent="0">
              <a:buNone/>
            </a:pPr>
            <a:r>
              <a:rPr lang="en-US" dirty="0"/>
              <a:t>Affected URL :</a:t>
            </a:r>
          </a:p>
          <a:p>
            <a:pPr marL="0" indent="0">
              <a:buNone/>
            </a:pPr>
            <a:r>
              <a:rPr lang="en-US" dirty="0"/>
              <a:t>• http://3.6.40.63/profile/16/edit/</a:t>
            </a:r>
          </a:p>
          <a:p>
            <a:pPr marL="0" indent="0">
              <a:buNone/>
            </a:pPr>
            <a:endParaRPr lang="en-US" dirty="0"/>
          </a:p>
        </p:txBody>
      </p:sp>
    </p:spTree>
    <p:extLst>
      <p:ext uri="{BB962C8B-B14F-4D97-AF65-F5344CB8AC3E}">
        <p14:creationId xmlns:p14="http://schemas.microsoft.com/office/powerpoint/2010/main" val="77320273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E9432-F775-F317-E7B2-1066C9B417CD}"/>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0E219614-F5C4-1FF2-0181-D44B2E34C6C8}"/>
              </a:ext>
            </a:extLst>
          </p:cNvPr>
          <p:cNvSpPr>
            <a:spLocks noGrp="1"/>
          </p:cNvSpPr>
          <p:nvPr>
            <p:ph idx="1"/>
          </p:nvPr>
        </p:nvSpPr>
        <p:spPr/>
        <p:txBody>
          <a:bodyPr/>
          <a:lstStyle/>
          <a:p>
            <a:pPr marL="0" indent="0">
              <a:buNone/>
            </a:pPr>
            <a:r>
              <a:rPr lang="en-US" dirty="0"/>
              <a:t>• Login to your account and go to Products page.</a:t>
            </a:r>
          </a:p>
          <a:p>
            <a:pPr marL="0" indent="0">
              <a:buNone/>
            </a:pPr>
            <a:r>
              <a:rPr lang="en-US" dirty="0"/>
              <a:t>• In every product page the Seller Info is available</a:t>
            </a:r>
          </a:p>
          <a:p>
            <a:pPr marL="0" indent="0">
              <a:buNone/>
            </a:pPr>
            <a:endParaRPr lang="en-US" dirty="0"/>
          </a:p>
        </p:txBody>
      </p:sp>
      <p:pic>
        <p:nvPicPr>
          <p:cNvPr id="5" name="Picture 4">
            <a:extLst>
              <a:ext uri="{FF2B5EF4-FFF2-40B4-BE49-F238E27FC236}">
                <a16:creationId xmlns:a16="http://schemas.microsoft.com/office/drawing/2014/main" id="{E91B6641-4835-CB74-895B-D907DAF32EFB}"/>
              </a:ext>
            </a:extLst>
          </p:cNvPr>
          <p:cNvPicPr>
            <a:picLocks noChangeAspect="1"/>
          </p:cNvPicPr>
          <p:nvPr/>
        </p:nvPicPr>
        <p:blipFill>
          <a:blip r:embed="rId2"/>
          <a:stretch>
            <a:fillRect/>
          </a:stretch>
        </p:blipFill>
        <p:spPr>
          <a:xfrm>
            <a:off x="1757680" y="3134043"/>
            <a:ext cx="6787207" cy="3007360"/>
          </a:xfrm>
          <a:prstGeom prst="rect">
            <a:avLst/>
          </a:prstGeom>
        </p:spPr>
      </p:pic>
    </p:spTree>
    <p:extLst>
      <p:ext uri="{BB962C8B-B14F-4D97-AF65-F5344CB8AC3E}">
        <p14:creationId xmlns:p14="http://schemas.microsoft.com/office/powerpoint/2010/main" val="408783778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9EE9-766A-6C20-9839-D672D4E8E345}"/>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CA45CBAD-99D7-7AAB-1614-3D4B93BAD2F2}"/>
              </a:ext>
            </a:extLst>
          </p:cNvPr>
          <p:cNvSpPr>
            <a:spLocks noGrp="1"/>
          </p:cNvSpPr>
          <p:nvPr>
            <p:ph idx="1"/>
          </p:nvPr>
        </p:nvSpPr>
        <p:spPr/>
        <p:txBody>
          <a:bodyPr/>
          <a:lstStyle/>
          <a:p>
            <a:pPr marL="0" indent="0">
              <a:buNone/>
            </a:pPr>
            <a:r>
              <a:rPr lang="en-US" dirty="0"/>
              <a:t>Seller Name, Rating, City, Email along with PAN Card Details are shown</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BB9FDA7A-FB6F-74FB-6252-BB1A5575974C}"/>
              </a:ext>
            </a:extLst>
          </p:cNvPr>
          <p:cNvPicPr>
            <a:picLocks noChangeAspect="1"/>
          </p:cNvPicPr>
          <p:nvPr/>
        </p:nvPicPr>
        <p:blipFill>
          <a:blip r:embed="rId2"/>
          <a:stretch>
            <a:fillRect/>
          </a:stretch>
        </p:blipFill>
        <p:spPr>
          <a:xfrm>
            <a:off x="3576124" y="3042817"/>
            <a:ext cx="4511431" cy="2377646"/>
          </a:xfrm>
          <a:prstGeom prst="rect">
            <a:avLst/>
          </a:prstGeom>
        </p:spPr>
      </p:pic>
    </p:spTree>
    <p:extLst>
      <p:ext uri="{BB962C8B-B14F-4D97-AF65-F5344CB8AC3E}">
        <p14:creationId xmlns:p14="http://schemas.microsoft.com/office/powerpoint/2010/main" val="294322001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2C45B-9B23-8F65-4B1F-42B7F0B01ED6}"/>
              </a:ext>
            </a:extLst>
          </p:cNvPr>
          <p:cNvSpPr>
            <a:spLocks noGrp="1"/>
          </p:cNvSpPr>
          <p:nvPr>
            <p:ph type="title"/>
          </p:nvPr>
        </p:nvSpPr>
        <p:spPr/>
        <p:txBody>
          <a:bodyPr/>
          <a:lstStyle/>
          <a:p>
            <a:r>
              <a:rPr lang="en-US" dirty="0"/>
              <a:t>Business Impact High </a:t>
            </a:r>
          </a:p>
        </p:txBody>
      </p:sp>
      <p:sp>
        <p:nvSpPr>
          <p:cNvPr id="3" name="Content Placeholder 2">
            <a:extLst>
              <a:ext uri="{FF2B5EF4-FFF2-40B4-BE49-F238E27FC236}">
                <a16:creationId xmlns:a16="http://schemas.microsoft.com/office/drawing/2014/main" id="{C4AEB545-BB98-958C-8B33-666904F01C52}"/>
              </a:ext>
            </a:extLst>
          </p:cNvPr>
          <p:cNvSpPr>
            <a:spLocks noGrp="1"/>
          </p:cNvSpPr>
          <p:nvPr>
            <p:ph idx="1"/>
          </p:nvPr>
        </p:nvSpPr>
        <p:spPr/>
        <p:txBody>
          <a:bodyPr/>
          <a:lstStyle/>
          <a:p>
            <a:pPr marL="0" indent="0">
              <a:buNone/>
            </a:pPr>
            <a:r>
              <a:rPr lang="en-US" dirty="0"/>
              <a:t>• Leaking critical information like PAN Card details to everyone is highly vulnerable as, hackers can use such information to socially hack them</a:t>
            </a:r>
          </a:p>
        </p:txBody>
      </p:sp>
    </p:spTree>
    <p:extLst>
      <p:ext uri="{BB962C8B-B14F-4D97-AF65-F5344CB8AC3E}">
        <p14:creationId xmlns:p14="http://schemas.microsoft.com/office/powerpoint/2010/main" val="171950694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15319-D233-7AE2-D997-CB29C32E2E27}"/>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56625FE4-E39C-BBCC-7607-6FC2B2625C9C}"/>
              </a:ext>
            </a:extLst>
          </p:cNvPr>
          <p:cNvSpPr>
            <a:spLocks noGrp="1"/>
          </p:cNvSpPr>
          <p:nvPr>
            <p:ph idx="1"/>
          </p:nvPr>
        </p:nvSpPr>
        <p:spPr/>
        <p:txBody>
          <a:bodyPr/>
          <a:lstStyle/>
          <a:p>
            <a:pPr marL="0" indent="0">
              <a:buNone/>
            </a:pPr>
            <a:r>
              <a:rPr lang="en-US" dirty="0"/>
              <a:t>• Hide critical information like the PAN Card details.</a:t>
            </a:r>
          </a:p>
          <a:p>
            <a:pPr marL="0" indent="0">
              <a:buNone/>
            </a:pPr>
            <a:r>
              <a:rPr lang="en-US" dirty="0"/>
              <a:t>• Display only minimal required information about the sellers</a:t>
            </a:r>
          </a:p>
        </p:txBody>
      </p:sp>
    </p:spTree>
    <p:extLst>
      <p:ext uri="{BB962C8B-B14F-4D97-AF65-F5344CB8AC3E}">
        <p14:creationId xmlns:p14="http://schemas.microsoft.com/office/powerpoint/2010/main" val="302660688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0A06C-422D-8A9F-33A1-436F25DA08C7}"/>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2821E588-E869-770C-BEEC-78F84E556C96}"/>
              </a:ext>
            </a:extLst>
          </p:cNvPr>
          <p:cNvSpPr>
            <a:spLocks noGrp="1"/>
          </p:cNvSpPr>
          <p:nvPr>
            <p:ph idx="1"/>
          </p:nvPr>
        </p:nvSpPr>
        <p:spPr/>
        <p:txBody>
          <a:bodyPr/>
          <a:lstStyle/>
          <a:p>
            <a:pPr marL="0" indent="0">
              <a:buNone/>
            </a:pPr>
            <a:r>
              <a:rPr lang="en-US" dirty="0">
                <a:hlinkClick r:id="rId2"/>
              </a:rPr>
              <a:t>https://www.imperva.com/learn/data-security/personally-identifiable-information-pii/</a:t>
            </a:r>
            <a:endParaRPr lang="en-US" dirty="0"/>
          </a:p>
          <a:p>
            <a:pPr marL="0" indent="0">
              <a:buNone/>
            </a:pPr>
            <a:endParaRPr lang="en-US" dirty="0"/>
          </a:p>
        </p:txBody>
      </p:sp>
    </p:spTree>
    <p:extLst>
      <p:ext uri="{BB962C8B-B14F-4D97-AF65-F5344CB8AC3E}">
        <p14:creationId xmlns:p14="http://schemas.microsoft.com/office/powerpoint/2010/main" val="16006949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42AEA-898E-F9C8-6FBB-B00B64115F0F}"/>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5ED10AE6-6D7A-D267-FF61-957FD4B20E75}"/>
              </a:ext>
            </a:extLst>
          </p:cNvPr>
          <p:cNvSpPr>
            <a:spLocks noGrp="1"/>
          </p:cNvSpPr>
          <p:nvPr>
            <p:ph idx="1"/>
          </p:nvPr>
        </p:nvSpPr>
        <p:spPr/>
        <p:txBody>
          <a:bodyPr/>
          <a:lstStyle/>
          <a:p>
            <a:r>
              <a:rPr lang="en-US" dirty="0"/>
              <a:t>Executing payload in </a:t>
            </a:r>
            <a:r>
              <a:rPr lang="en-US" dirty="0" err="1"/>
              <a:t>afftected</a:t>
            </a:r>
            <a:r>
              <a:rPr lang="en-US" dirty="0"/>
              <a:t> URL</a:t>
            </a:r>
          </a:p>
          <a:p>
            <a:r>
              <a:rPr lang="en-US" dirty="0"/>
              <a:t>http://15.206.72.104/</a:t>
            </a:r>
            <a:r>
              <a:rPr lang="en-US" dirty="0" err="1"/>
              <a:t>products.php?cat</a:t>
            </a:r>
            <a:r>
              <a:rPr lang="en-US" dirty="0"/>
              <a:t>=1’ union select 1,database(),2,version(),3,4,5--+</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333A40D0-E38F-5ABF-7D05-6D10FDD54FC5}"/>
              </a:ext>
            </a:extLst>
          </p:cNvPr>
          <p:cNvPicPr>
            <a:picLocks noChangeAspect="1"/>
          </p:cNvPicPr>
          <p:nvPr/>
        </p:nvPicPr>
        <p:blipFill>
          <a:blip r:embed="rId2"/>
          <a:stretch>
            <a:fillRect/>
          </a:stretch>
        </p:blipFill>
        <p:spPr>
          <a:xfrm>
            <a:off x="2192694" y="3429000"/>
            <a:ext cx="6883750" cy="2882900"/>
          </a:xfrm>
          <a:prstGeom prst="rect">
            <a:avLst/>
          </a:prstGeom>
        </p:spPr>
      </p:pic>
    </p:spTree>
    <p:extLst>
      <p:ext uri="{BB962C8B-B14F-4D97-AF65-F5344CB8AC3E}">
        <p14:creationId xmlns:p14="http://schemas.microsoft.com/office/powerpoint/2010/main" val="131481909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64F09-2FF0-80FB-E7F9-129D2FE168A1}"/>
              </a:ext>
            </a:extLst>
          </p:cNvPr>
          <p:cNvSpPr>
            <a:spLocks noGrp="1"/>
          </p:cNvSpPr>
          <p:nvPr>
            <p:ph type="title"/>
          </p:nvPr>
        </p:nvSpPr>
        <p:spPr/>
        <p:txBody>
          <a:bodyPr/>
          <a:lstStyle/>
          <a:p>
            <a:r>
              <a:rPr lang="en-US" dirty="0"/>
              <a:t>14)Open Redirection</a:t>
            </a:r>
          </a:p>
        </p:txBody>
      </p:sp>
      <p:sp>
        <p:nvSpPr>
          <p:cNvPr id="3" name="Content Placeholder 2">
            <a:extLst>
              <a:ext uri="{FF2B5EF4-FFF2-40B4-BE49-F238E27FC236}">
                <a16:creationId xmlns:a16="http://schemas.microsoft.com/office/drawing/2014/main" id="{EF9BC71A-5774-5887-A6CC-4B361C1C59B2}"/>
              </a:ext>
            </a:extLst>
          </p:cNvPr>
          <p:cNvSpPr>
            <a:spLocks noGrp="1"/>
          </p:cNvSpPr>
          <p:nvPr>
            <p:ph idx="1"/>
          </p:nvPr>
        </p:nvSpPr>
        <p:spPr/>
        <p:txBody>
          <a:bodyPr/>
          <a:lstStyle/>
          <a:p>
            <a:pPr marL="0" indent="0">
              <a:buNone/>
            </a:pPr>
            <a:r>
              <a:rPr lang="en-US" dirty="0"/>
              <a:t>Below mentioned URL is vulnerable to open redirection.</a:t>
            </a:r>
          </a:p>
          <a:p>
            <a:pPr marL="0" indent="0">
              <a:buNone/>
            </a:pPr>
            <a:r>
              <a:rPr lang="en-US" dirty="0"/>
              <a:t>Affected URL :</a:t>
            </a:r>
          </a:p>
          <a:p>
            <a:pPr marL="0" indent="0">
              <a:buNone/>
            </a:pPr>
            <a:r>
              <a:rPr lang="en-US" dirty="0"/>
              <a:t>• http://13.233.65.117/redirect.php?url=www.radhikafancystore.com</a:t>
            </a:r>
          </a:p>
          <a:p>
            <a:pPr marL="0" indent="0">
              <a:buNone/>
            </a:pPr>
            <a:r>
              <a:rPr lang="en-US" dirty="0"/>
              <a:t>Affected Parameters :</a:t>
            </a:r>
          </a:p>
          <a:p>
            <a:pPr marL="0" indent="0">
              <a:buNone/>
            </a:pPr>
            <a:r>
              <a:rPr lang="en-US" dirty="0"/>
              <a:t>• </a:t>
            </a:r>
            <a:r>
              <a:rPr lang="en-US" dirty="0" err="1"/>
              <a:t>url</a:t>
            </a:r>
            <a:endParaRPr lang="en-US" dirty="0"/>
          </a:p>
          <a:p>
            <a:pPr marL="0" indent="0">
              <a:buNone/>
            </a:pPr>
            <a:endParaRPr lang="en-US" dirty="0"/>
          </a:p>
        </p:txBody>
      </p:sp>
    </p:spTree>
    <p:extLst>
      <p:ext uri="{BB962C8B-B14F-4D97-AF65-F5344CB8AC3E}">
        <p14:creationId xmlns:p14="http://schemas.microsoft.com/office/powerpoint/2010/main" val="75123086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5FEAE-6890-EF5D-B9BF-0E13BC398F1D}"/>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AA73D0B1-A237-4A61-14DC-D0A8F30E86CA}"/>
              </a:ext>
            </a:extLst>
          </p:cNvPr>
          <p:cNvSpPr>
            <a:spLocks noGrp="1"/>
          </p:cNvSpPr>
          <p:nvPr>
            <p:ph idx="1"/>
          </p:nvPr>
        </p:nvSpPr>
        <p:spPr/>
        <p:txBody>
          <a:bodyPr/>
          <a:lstStyle/>
          <a:p>
            <a:pPr marL="0" indent="0">
              <a:buNone/>
            </a:pPr>
            <a:r>
              <a:rPr lang="en-US" dirty="0"/>
              <a:t>• Login to your account and go to Products page.</a:t>
            </a:r>
          </a:p>
          <a:p>
            <a:pPr marL="0" indent="0">
              <a:buNone/>
            </a:pPr>
            <a:r>
              <a:rPr lang="en-US" dirty="0"/>
              <a:t>• In every product page the Brand Website is available, click on it.</a:t>
            </a:r>
          </a:p>
          <a:p>
            <a:pPr marL="0" indent="0">
              <a:buNone/>
            </a:pPr>
            <a:endParaRPr lang="en-US" dirty="0"/>
          </a:p>
        </p:txBody>
      </p:sp>
      <p:pic>
        <p:nvPicPr>
          <p:cNvPr id="5" name="Picture 4">
            <a:extLst>
              <a:ext uri="{FF2B5EF4-FFF2-40B4-BE49-F238E27FC236}">
                <a16:creationId xmlns:a16="http://schemas.microsoft.com/office/drawing/2014/main" id="{04B6E305-1965-C4E7-7662-FF7B21FBB52F}"/>
              </a:ext>
            </a:extLst>
          </p:cNvPr>
          <p:cNvPicPr>
            <a:picLocks noChangeAspect="1"/>
          </p:cNvPicPr>
          <p:nvPr/>
        </p:nvPicPr>
        <p:blipFill>
          <a:blip r:embed="rId2"/>
          <a:stretch>
            <a:fillRect/>
          </a:stretch>
        </p:blipFill>
        <p:spPr>
          <a:xfrm>
            <a:off x="1645587" y="3108960"/>
            <a:ext cx="7681626" cy="3068003"/>
          </a:xfrm>
          <a:prstGeom prst="rect">
            <a:avLst/>
          </a:prstGeom>
        </p:spPr>
      </p:pic>
    </p:spTree>
    <p:extLst>
      <p:ext uri="{BB962C8B-B14F-4D97-AF65-F5344CB8AC3E}">
        <p14:creationId xmlns:p14="http://schemas.microsoft.com/office/powerpoint/2010/main" val="310329217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4B90F-8A1C-FD48-0973-14C385A86575}"/>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39BE8C57-E618-25AF-6ECE-DFE6A63BEA93}"/>
              </a:ext>
            </a:extLst>
          </p:cNvPr>
          <p:cNvSpPr>
            <a:spLocks noGrp="1"/>
          </p:cNvSpPr>
          <p:nvPr>
            <p:ph idx="1"/>
          </p:nvPr>
        </p:nvSpPr>
        <p:spPr/>
        <p:txBody>
          <a:bodyPr/>
          <a:lstStyle/>
          <a:p>
            <a:pPr marL="0" indent="0">
              <a:buNone/>
            </a:pPr>
            <a:r>
              <a:rPr lang="en-US" dirty="0"/>
              <a:t>• Upon clicking on Brand Website, we are then being redirected to the brand’s website.</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E1CA45A9-A49E-719A-AB13-14A33EF6C655}"/>
              </a:ext>
            </a:extLst>
          </p:cNvPr>
          <p:cNvPicPr>
            <a:picLocks noChangeAspect="1"/>
          </p:cNvPicPr>
          <p:nvPr/>
        </p:nvPicPr>
        <p:blipFill>
          <a:blip r:embed="rId2"/>
          <a:stretch>
            <a:fillRect/>
          </a:stretch>
        </p:blipFill>
        <p:spPr>
          <a:xfrm>
            <a:off x="1108315" y="3150764"/>
            <a:ext cx="9121930" cy="2446232"/>
          </a:xfrm>
          <a:prstGeom prst="rect">
            <a:avLst/>
          </a:prstGeom>
        </p:spPr>
      </p:pic>
    </p:spTree>
    <p:extLst>
      <p:ext uri="{BB962C8B-B14F-4D97-AF65-F5344CB8AC3E}">
        <p14:creationId xmlns:p14="http://schemas.microsoft.com/office/powerpoint/2010/main" val="422133553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BA846-18DE-C1E3-B745-942BED51655C}"/>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F7A5F17C-6826-4132-24C5-37BDBCECF898}"/>
              </a:ext>
            </a:extLst>
          </p:cNvPr>
          <p:cNvSpPr>
            <a:spLocks noGrp="1"/>
          </p:cNvSpPr>
          <p:nvPr>
            <p:ph idx="1"/>
          </p:nvPr>
        </p:nvSpPr>
        <p:spPr/>
        <p:txBody>
          <a:bodyPr/>
          <a:lstStyle/>
          <a:p>
            <a:pPr marL="0" indent="0">
              <a:buNone/>
            </a:pPr>
            <a:r>
              <a:rPr lang="en-US" dirty="0"/>
              <a:t>• Now, change the </a:t>
            </a:r>
            <a:r>
              <a:rPr lang="en-US" dirty="0" err="1"/>
              <a:t>url</a:t>
            </a:r>
            <a:r>
              <a:rPr lang="en-US" dirty="0"/>
              <a:t> from the brand website to some other website, here we use https://www.google.co.in/ and hit enter.</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D68B6A5D-894F-044F-4D5C-140229647848}"/>
              </a:ext>
            </a:extLst>
          </p:cNvPr>
          <p:cNvPicPr>
            <a:picLocks noChangeAspect="1"/>
          </p:cNvPicPr>
          <p:nvPr/>
        </p:nvPicPr>
        <p:blipFill>
          <a:blip r:embed="rId2"/>
          <a:stretch>
            <a:fillRect/>
          </a:stretch>
        </p:blipFill>
        <p:spPr>
          <a:xfrm>
            <a:off x="1451218" y="2952632"/>
            <a:ext cx="9045724" cy="2720576"/>
          </a:xfrm>
          <a:prstGeom prst="rect">
            <a:avLst/>
          </a:prstGeom>
        </p:spPr>
      </p:pic>
    </p:spTree>
    <p:extLst>
      <p:ext uri="{BB962C8B-B14F-4D97-AF65-F5344CB8AC3E}">
        <p14:creationId xmlns:p14="http://schemas.microsoft.com/office/powerpoint/2010/main" val="321950343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DE24-15C8-8E7D-A08C-6A9A289AC490}"/>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D9E62661-5456-52C1-4F4C-DD52CA6A8838}"/>
              </a:ext>
            </a:extLst>
          </p:cNvPr>
          <p:cNvSpPr>
            <a:spLocks noGrp="1"/>
          </p:cNvSpPr>
          <p:nvPr>
            <p:ph idx="1"/>
          </p:nvPr>
        </p:nvSpPr>
        <p:spPr/>
        <p:txBody>
          <a:bodyPr/>
          <a:lstStyle/>
          <a:p>
            <a:pPr marL="0" indent="0">
              <a:buNone/>
            </a:pPr>
            <a:r>
              <a:rPr lang="en-US" dirty="0"/>
              <a:t>Redirected</a:t>
            </a:r>
          </a:p>
          <a:p>
            <a:pPr marL="0" indent="0">
              <a:buNone/>
            </a:pPr>
            <a:endParaRPr lang="en-US" dirty="0"/>
          </a:p>
        </p:txBody>
      </p:sp>
      <p:pic>
        <p:nvPicPr>
          <p:cNvPr id="5" name="Picture 4">
            <a:extLst>
              <a:ext uri="{FF2B5EF4-FFF2-40B4-BE49-F238E27FC236}">
                <a16:creationId xmlns:a16="http://schemas.microsoft.com/office/drawing/2014/main" id="{C0808249-21E5-6528-FD4A-420F1A0AC140}"/>
              </a:ext>
            </a:extLst>
          </p:cNvPr>
          <p:cNvPicPr>
            <a:picLocks noChangeAspect="1"/>
          </p:cNvPicPr>
          <p:nvPr/>
        </p:nvPicPr>
        <p:blipFill>
          <a:blip r:embed="rId2"/>
          <a:stretch>
            <a:fillRect/>
          </a:stretch>
        </p:blipFill>
        <p:spPr>
          <a:xfrm>
            <a:off x="657430" y="2529840"/>
            <a:ext cx="9922100" cy="3403600"/>
          </a:xfrm>
          <a:prstGeom prst="rect">
            <a:avLst/>
          </a:prstGeom>
        </p:spPr>
      </p:pic>
    </p:spTree>
    <p:extLst>
      <p:ext uri="{BB962C8B-B14F-4D97-AF65-F5344CB8AC3E}">
        <p14:creationId xmlns:p14="http://schemas.microsoft.com/office/powerpoint/2010/main" val="332038813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982D2-C661-2F14-E870-8AE71179EEDD}"/>
              </a:ext>
            </a:extLst>
          </p:cNvPr>
          <p:cNvSpPr>
            <a:spLocks noGrp="1"/>
          </p:cNvSpPr>
          <p:nvPr>
            <p:ph type="title"/>
          </p:nvPr>
        </p:nvSpPr>
        <p:spPr/>
        <p:txBody>
          <a:bodyPr/>
          <a:lstStyle/>
          <a:p>
            <a:r>
              <a:rPr lang="en-US" dirty="0"/>
              <a:t>Business Impact High </a:t>
            </a:r>
          </a:p>
        </p:txBody>
      </p:sp>
      <p:sp>
        <p:nvSpPr>
          <p:cNvPr id="3" name="Content Placeholder 2">
            <a:extLst>
              <a:ext uri="{FF2B5EF4-FFF2-40B4-BE49-F238E27FC236}">
                <a16:creationId xmlns:a16="http://schemas.microsoft.com/office/drawing/2014/main" id="{891E70EA-B86C-7A54-6915-4C3DFDAEDC1B}"/>
              </a:ext>
            </a:extLst>
          </p:cNvPr>
          <p:cNvSpPr>
            <a:spLocks noGrp="1"/>
          </p:cNvSpPr>
          <p:nvPr>
            <p:ph idx="1"/>
          </p:nvPr>
        </p:nvSpPr>
        <p:spPr/>
        <p:txBody>
          <a:bodyPr/>
          <a:lstStyle/>
          <a:p>
            <a:r>
              <a:rPr lang="en-US" dirty="0"/>
              <a:t>Hacker can redirect to a malicious website</a:t>
            </a:r>
          </a:p>
        </p:txBody>
      </p:sp>
    </p:spTree>
    <p:extLst>
      <p:ext uri="{BB962C8B-B14F-4D97-AF65-F5344CB8AC3E}">
        <p14:creationId xmlns:p14="http://schemas.microsoft.com/office/powerpoint/2010/main" val="403402034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CE1EF-DF98-E1CB-5A3C-ADE2C202379F}"/>
              </a:ext>
            </a:extLst>
          </p:cNvPr>
          <p:cNvSpPr>
            <a:spLocks noGrp="1"/>
          </p:cNvSpPr>
          <p:nvPr>
            <p:ph type="title"/>
          </p:nvPr>
        </p:nvSpPr>
        <p:spPr>
          <a:xfrm>
            <a:off x="838200" y="354965"/>
            <a:ext cx="10515600" cy="1325563"/>
          </a:xfrm>
        </p:spPr>
        <p:txBody>
          <a:bodyPr/>
          <a:lstStyle/>
          <a:p>
            <a:r>
              <a:rPr lang="en-US" dirty="0"/>
              <a:t>Recommendation</a:t>
            </a:r>
          </a:p>
        </p:txBody>
      </p:sp>
      <p:sp>
        <p:nvSpPr>
          <p:cNvPr id="3" name="Content Placeholder 2">
            <a:extLst>
              <a:ext uri="{FF2B5EF4-FFF2-40B4-BE49-F238E27FC236}">
                <a16:creationId xmlns:a16="http://schemas.microsoft.com/office/drawing/2014/main" id="{4DE7222C-E44B-DBBB-475D-F8E528831F75}"/>
              </a:ext>
            </a:extLst>
          </p:cNvPr>
          <p:cNvSpPr>
            <a:spLocks noGrp="1"/>
          </p:cNvSpPr>
          <p:nvPr>
            <p:ph idx="1"/>
          </p:nvPr>
        </p:nvSpPr>
        <p:spPr/>
        <p:txBody>
          <a:bodyPr/>
          <a:lstStyle/>
          <a:p>
            <a:pPr marL="0" indent="0">
              <a:buNone/>
            </a:pPr>
            <a:r>
              <a:rPr lang="en-US" dirty="0"/>
              <a:t>• Check your Referrers</a:t>
            </a:r>
          </a:p>
        </p:txBody>
      </p:sp>
    </p:spTree>
    <p:extLst>
      <p:ext uri="{BB962C8B-B14F-4D97-AF65-F5344CB8AC3E}">
        <p14:creationId xmlns:p14="http://schemas.microsoft.com/office/powerpoint/2010/main" val="105567113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45FA-2E8E-23C6-C62D-B4FCD337CFF9}"/>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1D907281-58CB-744B-AB38-47F467689EBA}"/>
              </a:ext>
            </a:extLst>
          </p:cNvPr>
          <p:cNvSpPr>
            <a:spLocks noGrp="1"/>
          </p:cNvSpPr>
          <p:nvPr>
            <p:ph idx="1"/>
          </p:nvPr>
        </p:nvSpPr>
        <p:spPr/>
        <p:txBody>
          <a:bodyPr/>
          <a:lstStyle/>
          <a:p>
            <a:pPr marL="0" indent="0">
              <a:buNone/>
            </a:pPr>
            <a:r>
              <a:rPr lang="en-US" dirty="0"/>
              <a:t>https://www.invicti.com/blog/web-security/open-redirection-vulnerability-information-prevention/</a:t>
            </a:r>
          </a:p>
        </p:txBody>
      </p:sp>
    </p:spTree>
    <p:extLst>
      <p:ext uri="{BB962C8B-B14F-4D97-AF65-F5344CB8AC3E}">
        <p14:creationId xmlns:p14="http://schemas.microsoft.com/office/powerpoint/2010/main" val="7847620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DE24-15C8-8E7D-A08C-6A9A289AC490}"/>
              </a:ext>
            </a:extLst>
          </p:cNvPr>
          <p:cNvSpPr>
            <a:spLocks noGrp="1"/>
          </p:cNvSpPr>
          <p:nvPr>
            <p:ph type="title"/>
          </p:nvPr>
        </p:nvSpPr>
        <p:spPr/>
        <p:txBody>
          <a:bodyPr/>
          <a:lstStyle/>
          <a:p>
            <a:r>
              <a:rPr lang="en-US" dirty="0"/>
              <a:t>15) BRUTE FORCE EXPLOITATION</a:t>
            </a:r>
          </a:p>
        </p:txBody>
      </p:sp>
      <p:sp>
        <p:nvSpPr>
          <p:cNvPr id="3" name="Content Placeholder 2">
            <a:extLst>
              <a:ext uri="{FF2B5EF4-FFF2-40B4-BE49-F238E27FC236}">
                <a16:creationId xmlns:a16="http://schemas.microsoft.com/office/drawing/2014/main" id="{D9E62661-5456-52C1-4F4C-DD52CA6A8838}"/>
              </a:ext>
            </a:extLst>
          </p:cNvPr>
          <p:cNvSpPr>
            <a:spLocks noGrp="1"/>
          </p:cNvSpPr>
          <p:nvPr>
            <p:ph idx="1"/>
          </p:nvPr>
        </p:nvSpPr>
        <p:spPr/>
        <p:txBody>
          <a:bodyPr/>
          <a:lstStyle/>
          <a:p>
            <a:pPr marL="0" indent="0">
              <a:buNone/>
            </a:pPr>
            <a:r>
              <a:rPr lang="en-US" dirty="0"/>
              <a:t>Below mentioned URL is vulnerable to brute forcing and can be exploited for discounts.</a:t>
            </a:r>
          </a:p>
          <a:p>
            <a:pPr marL="0" indent="0">
              <a:buNone/>
            </a:pPr>
            <a:r>
              <a:rPr lang="en-US" dirty="0"/>
              <a:t>Affected URL :</a:t>
            </a:r>
          </a:p>
          <a:p>
            <a:pPr marL="0" indent="0">
              <a:buNone/>
            </a:pPr>
            <a:r>
              <a:rPr lang="en-US" dirty="0"/>
              <a:t>• http://15.207.106.113/cart/apply_coupon.php</a:t>
            </a:r>
          </a:p>
          <a:p>
            <a:pPr marL="0" indent="0">
              <a:buNone/>
            </a:pPr>
            <a:endParaRPr lang="en-US" dirty="0"/>
          </a:p>
        </p:txBody>
      </p:sp>
    </p:spTree>
    <p:extLst>
      <p:ext uri="{BB962C8B-B14F-4D97-AF65-F5344CB8AC3E}">
        <p14:creationId xmlns:p14="http://schemas.microsoft.com/office/powerpoint/2010/main" val="206531715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50EB0-A567-C2DB-6931-E75AD28A2AF9}"/>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5566C417-5E8A-8316-2E70-DE3AF36436F2}"/>
              </a:ext>
            </a:extLst>
          </p:cNvPr>
          <p:cNvSpPr>
            <a:spLocks noGrp="1"/>
          </p:cNvSpPr>
          <p:nvPr>
            <p:ph idx="1"/>
          </p:nvPr>
        </p:nvSpPr>
        <p:spPr/>
        <p:txBody>
          <a:bodyPr/>
          <a:lstStyle/>
          <a:p>
            <a:pPr marL="0" indent="0">
              <a:buNone/>
            </a:pPr>
            <a:r>
              <a:rPr lang="en-US" dirty="0"/>
              <a:t>• Type in UL_6666 in the apply coupon section and intercept the request using Burp Suite</a:t>
            </a:r>
          </a:p>
          <a:p>
            <a:pPr marL="0" indent="0">
              <a:buNone/>
            </a:pPr>
            <a:endParaRPr lang="en-US" dirty="0"/>
          </a:p>
        </p:txBody>
      </p:sp>
      <p:pic>
        <p:nvPicPr>
          <p:cNvPr id="5" name="Picture 4">
            <a:extLst>
              <a:ext uri="{FF2B5EF4-FFF2-40B4-BE49-F238E27FC236}">
                <a16:creationId xmlns:a16="http://schemas.microsoft.com/office/drawing/2014/main" id="{B2BE9A1D-5CFC-D29E-7202-AE065970364D}"/>
              </a:ext>
            </a:extLst>
          </p:cNvPr>
          <p:cNvPicPr>
            <a:picLocks noChangeAspect="1"/>
          </p:cNvPicPr>
          <p:nvPr/>
        </p:nvPicPr>
        <p:blipFill>
          <a:blip r:embed="rId2"/>
          <a:stretch>
            <a:fillRect/>
          </a:stretch>
        </p:blipFill>
        <p:spPr>
          <a:xfrm>
            <a:off x="2054590" y="2974051"/>
            <a:ext cx="6233700" cy="3337849"/>
          </a:xfrm>
          <a:prstGeom prst="rect">
            <a:avLst/>
          </a:prstGeom>
        </p:spPr>
      </p:pic>
    </p:spTree>
    <p:extLst>
      <p:ext uri="{BB962C8B-B14F-4D97-AF65-F5344CB8AC3E}">
        <p14:creationId xmlns:p14="http://schemas.microsoft.com/office/powerpoint/2010/main" val="2658398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2265C-55E3-1E03-F4FB-378A3A30F2EE}"/>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904E9823-5CC9-A6AE-5041-1AE2EB3F20A1}"/>
              </a:ext>
            </a:extLst>
          </p:cNvPr>
          <p:cNvPicPr>
            <a:picLocks noGrp="1" noChangeAspect="1"/>
          </p:cNvPicPr>
          <p:nvPr>
            <p:ph idx="1"/>
          </p:nvPr>
        </p:nvPicPr>
        <p:blipFill>
          <a:blip r:embed="rId2"/>
          <a:stretch>
            <a:fillRect/>
          </a:stretch>
        </p:blipFill>
        <p:spPr>
          <a:xfrm>
            <a:off x="942214" y="1881648"/>
            <a:ext cx="2241867" cy="952992"/>
          </a:xfrm>
        </p:spPr>
      </p:pic>
      <p:pic>
        <p:nvPicPr>
          <p:cNvPr id="7" name="Picture 6">
            <a:extLst>
              <a:ext uri="{FF2B5EF4-FFF2-40B4-BE49-F238E27FC236}">
                <a16:creationId xmlns:a16="http://schemas.microsoft.com/office/drawing/2014/main" id="{60B4CD3B-E568-1136-FE06-6E579A91DD31}"/>
              </a:ext>
            </a:extLst>
          </p:cNvPr>
          <p:cNvPicPr>
            <a:picLocks noChangeAspect="1"/>
          </p:cNvPicPr>
          <p:nvPr/>
        </p:nvPicPr>
        <p:blipFill>
          <a:blip r:embed="rId3"/>
          <a:stretch>
            <a:fillRect/>
          </a:stretch>
        </p:blipFill>
        <p:spPr>
          <a:xfrm>
            <a:off x="684409" y="3429000"/>
            <a:ext cx="2796782" cy="2392680"/>
          </a:xfrm>
          <a:prstGeom prst="rect">
            <a:avLst/>
          </a:prstGeom>
        </p:spPr>
      </p:pic>
    </p:spTree>
    <p:extLst>
      <p:ext uri="{BB962C8B-B14F-4D97-AF65-F5344CB8AC3E}">
        <p14:creationId xmlns:p14="http://schemas.microsoft.com/office/powerpoint/2010/main" val="180461397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6F05-1630-10AB-5757-F0B0F11059C8}"/>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8CCD08A1-A343-9CFB-F9ED-754CF9D8329B}"/>
              </a:ext>
            </a:extLst>
          </p:cNvPr>
          <p:cNvSpPr>
            <a:spLocks noGrp="1"/>
          </p:cNvSpPr>
          <p:nvPr>
            <p:ph idx="1"/>
          </p:nvPr>
        </p:nvSpPr>
        <p:spPr/>
        <p:txBody>
          <a:bodyPr/>
          <a:lstStyle/>
          <a:p>
            <a:pPr marL="0" indent="0">
              <a:buNone/>
            </a:pPr>
            <a:r>
              <a:rPr lang="en-US" dirty="0"/>
              <a:t>Use </a:t>
            </a:r>
            <a:r>
              <a:rPr lang="en-US" dirty="0" err="1"/>
              <a:t>Burpsuite</a:t>
            </a:r>
            <a:endParaRPr lang="en-US" dirty="0"/>
          </a:p>
          <a:p>
            <a:pPr marL="0" indent="0">
              <a:buNone/>
            </a:pPr>
            <a:endParaRPr lang="en-US" dirty="0"/>
          </a:p>
        </p:txBody>
      </p:sp>
      <p:pic>
        <p:nvPicPr>
          <p:cNvPr id="5" name="Picture 4">
            <a:extLst>
              <a:ext uri="{FF2B5EF4-FFF2-40B4-BE49-F238E27FC236}">
                <a16:creationId xmlns:a16="http://schemas.microsoft.com/office/drawing/2014/main" id="{4877675A-7C10-2A3F-58AC-876CFB845BF6}"/>
              </a:ext>
            </a:extLst>
          </p:cNvPr>
          <p:cNvPicPr>
            <a:picLocks noChangeAspect="1"/>
          </p:cNvPicPr>
          <p:nvPr/>
        </p:nvPicPr>
        <p:blipFill>
          <a:blip r:embed="rId2"/>
          <a:stretch>
            <a:fillRect/>
          </a:stretch>
        </p:blipFill>
        <p:spPr>
          <a:xfrm>
            <a:off x="524034" y="2827712"/>
            <a:ext cx="10981372" cy="2347163"/>
          </a:xfrm>
          <a:prstGeom prst="rect">
            <a:avLst/>
          </a:prstGeom>
        </p:spPr>
      </p:pic>
    </p:spTree>
    <p:extLst>
      <p:ext uri="{BB962C8B-B14F-4D97-AF65-F5344CB8AC3E}">
        <p14:creationId xmlns:p14="http://schemas.microsoft.com/office/powerpoint/2010/main" val="295118502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759D-FB07-6308-5965-3DFE54DB7233}"/>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4DC2A706-5347-CF88-6F8A-6B90C85CD415}"/>
              </a:ext>
            </a:extLst>
          </p:cNvPr>
          <p:cNvSpPr>
            <a:spLocks noGrp="1"/>
          </p:cNvSpPr>
          <p:nvPr>
            <p:ph idx="1"/>
          </p:nvPr>
        </p:nvSpPr>
        <p:spPr/>
        <p:txBody>
          <a:bodyPr/>
          <a:lstStyle/>
          <a:p>
            <a:r>
              <a:rPr lang="en-US" dirty="0"/>
              <a:t>WE brute force all possible combination of 4 digits</a:t>
            </a:r>
          </a:p>
          <a:p>
            <a:pPr marL="0" indent="0">
              <a:buNone/>
            </a:pPr>
            <a:r>
              <a:rPr lang="en-US" dirty="0"/>
              <a:t>UL_1247 is valid coupon code</a:t>
            </a:r>
          </a:p>
          <a:p>
            <a:pPr marL="0" indent="0">
              <a:buNone/>
            </a:pPr>
            <a:endParaRPr lang="en-US" dirty="0"/>
          </a:p>
        </p:txBody>
      </p:sp>
      <p:pic>
        <p:nvPicPr>
          <p:cNvPr id="5" name="Picture 4">
            <a:extLst>
              <a:ext uri="{FF2B5EF4-FFF2-40B4-BE49-F238E27FC236}">
                <a16:creationId xmlns:a16="http://schemas.microsoft.com/office/drawing/2014/main" id="{387A4686-0F90-2D08-02BC-11EA7FCCF56B}"/>
              </a:ext>
            </a:extLst>
          </p:cNvPr>
          <p:cNvPicPr>
            <a:picLocks noChangeAspect="1"/>
          </p:cNvPicPr>
          <p:nvPr/>
        </p:nvPicPr>
        <p:blipFill>
          <a:blip r:embed="rId2"/>
          <a:stretch>
            <a:fillRect/>
          </a:stretch>
        </p:blipFill>
        <p:spPr>
          <a:xfrm>
            <a:off x="1764976" y="2814320"/>
            <a:ext cx="7483488" cy="3497580"/>
          </a:xfrm>
          <a:prstGeom prst="rect">
            <a:avLst/>
          </a:prstGeom>
        </p:spPr>
      </p:pic>
    </p:spTree>
    <p:extLst>
      <p:ext uri="{BB962C8B-B14F-4D97-AF65-F5344CB8AC3E}">
        <p14:creationId xmlns:p14="http://schemas.microsoft.com/office/powerpoint/2010/main" val="319498457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6582F-1543-C20F-E09A-891AE27A0175}"/>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E03DCE80-BC88-6BFA-732B-A6715F2B44AF}"/>
              </a:ext>
            </a:extLst>
          </p:cNvPr>
          <p:cNvPicPr>
            <a:picLocks noGrp="1" noChangeAspect="1"/>
          </p:cNvPicPr>
          <p:nvPr>
            <p:ph idx="1"/>
          </p:nvPr>
        </p:nvPicPr>
        <p:blipFill>
          <a:blip r:embed="rId2"/>
          <a:stretch>
            <a:fillRect/>
          </a:stretch>
        </p:blipFill>
        <p:spPr>
          <a:xfrm>
            <a:off x="3093460" y="1829406"/>
            <a:ext cx="6005080" cy="4343776"/>
          </a:xfrm>
        </p:spPr>
      </p:pic>
    </p:spTree>
    <p:extLst>
      <p:ext uri="{BB962C8B-B14F-4D97-AF65-F5344CB8AC3E}">
        <p14:creationId xmlns:p14="http://schemas.microsoft.com/office/powerpoint/2010/main" val="109027783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D23A8-E31A-8CF8-35B5-AFBBC33BC6A3}"/>
              </a:ext>
            </a:extLst>
          </p:cNvPr>
          <p:cNvSpPr>
            <a:spLocks noGrp="1"/>
          </p:cNvSpPr>
          <p:nvPr>
            <p:ph type="title"/>
          </p:nvPr>
        </p:nvSpPr>
        <p:spPr/>
        <p:txBody>
          <a:bodyPr/>
          <a:lstStyle/>
          <a:p>
            <a:r>
              <a:rPr lang="en-US" dirty="0"/>
              <a:t>BUSINESS IMPACT SEVERE</a:t>
            </a:r>
          </a:p>
        </p:txBody>
      </p:sp>
      <p:sp>
        <p:nvSpPr>
          <p:cNvPr id="3" name="Content Placeholder 2">
            <a:extLst>
              <a:ext uri="{FF2B5EF4-FFF2-40B4-BE49-F238E27FC236}">
                <a16:creationId xmlns:a16="http://schemas.microsoft.com/office/drawing/2014/main" id="{B4A69E4D-FFA6-020F-662A-16B64452A88E}"/>
              </a:ext>
            </a:extLst>
          </p:cNvPr>
          <p:cNvSpPr>
            <a:spLocks noGrp="1"/>
          </p:cNvSpPr>
          <p:nvPr>
            <p:ph idx="1"/>
          </p:nvPr>
        </p:nvSpPr>
        <p:spPr/>
        <p:txBody>
          <a:bodyPr/>
          <a:lstStyle/>
          <a:p>
            <a:pPr marL="0" indent="0">
              <a:buNone/>
            </a:pPr>
            <a:r>
              <a:rPr lang="en-US" dirty="0"/>
              <a:t>• Attacker can easily order the items on extreme discounts which in turn will cause huge loss to the company.</a:t>
            </a:r>
          </a:p>
          <a:p>
            <a:pPr marL="0" indent="0">
              <a:buNone/>
            </a:pPr>
            <a:endParaRPr lang="en-US" dirty="0"/>
          </a:p>
        </p:txBody>
      </p:sp>
    </p:spTree>
    <p:extLst>
      <p:ext uri="{BB962C8B-B14F-4D97-AF65-F5344CB8AC3E}">
        <p14:creationId xmlns:p14="http://schemas.microsoft.com/office/powerpoint/2010/main" val="120797055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A79E2-A58F-0363-A53B-83CCD4365DDC}"/>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1FC7EE78-CD0E-26AE-0353-47A1F9D87F3E}"/>
              </a:ext>
            </a:extLst>
          </p:cNvPr>
          <p:cNvSpPr>
            <a:spLocks noGrp="1"/>
          </p:cNvSpPr>
          <p:nvPr>
            <p:ph idx="1"/>
          </p:nvPr>
        </p:nvSpPr>
        <p:spPr/>
        <p:txBody>
          <a:bodyPr/>
          <a:lstStyle/>
          <a:p>
            <a:pPr marL="0" indent="0">
              <a:buNone/>
            </a:pPr>
            <a:r>
              <a:rPr lang="en-US" dirty="0"/>
              <a:t>• Coupon codes should have limited number of uses and should be regenerated after sometime.</a:t>
            </a:r>
          </a:p>
          <a:p>
            <a:pPr marL="0" indent="0">
              <a:buNone/>
            </a:pPr>
            <a:r>
              <a:rPr lang="en-US" dirty="0"/>
              <a:t>• Coupon code should be random alpha-numeric characters.</a:t>
            </a:r>
          </a:p>
          <a:p>
            <a:pPr marL="0" indent="0">
              <a:buNone/>
            </a:pPr>
            <a:endParaRPr lang="en-US" dirty="0"/>
          </a:p>
        </p:txBody>
      </p:sp>
    </p:spTree>
    <p:extLst>
      <p:ext uri="{BB962C8B-B14F-4D97-AF65-F5344CB8AC3E}">
        <p14:creationId xmlns:p14="http://schemas.microsoft.com/office/powerpoint/2010/main" val="207385676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DD9A7-CD05-CBF2-8748-79FCBEFC8967}"/>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C223CABA-B7D8-E7E3-1797-3D74D25F7A57}"/>
              </a:ext>
            </a:extLst>
          </p:cNvPr>
          <p:cNvSpPr>
            <a:spLocks noGrp="1"/>
          </p:cNvSpPr>
          <p:nvPr>
            <p:ph idx="1"/>
          </p:nvPr>
        </p:nvSpPr>
        <p:spPr/>
        <p:txBody>
          <a:bodyPr/>
          <a:lstStyle/>
          <a:p>
            <a:pPr marL="0" indent="0">
              <a:buNone/>
            </a:pPr>
            <a:r>
              <a:rPr lang="en-US" dirty="0"/>
              <a:t>https://www.digitalcommerce360.com/2017/03/17/prevent-fraud-brute-force-online-coupon-gift-card-attacks/</a:t>
            </a:r>
          </a:p>
        </p:txBody>
      </p:sp>
    </p:spTree>
    <p:extLst>
      <p:ext uri="{BB962C8B-B14F-4D97-AF65-F5344CB8AC3E}">
        <p14:creationId xmlns:p14="http://schemas.microsoft.com/office/powerpoint/2010/main" val="198195887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E127-3CA4-A760-92F0-28515FA6CE3A}"/>
              </a:ext>
            </a:extLst>
          </p:cNvPr>
          <p:cNvSpPr>
            <a:spLocks noGrp="1"/>
          </p:cNvSpPr>
          <p:nvPr>
            <p:ph type="title"/>
          </p:nvPr>
        </p:nvSpPr>
        <p:spPr/>
        <p:txBody>
          <a:bodyPr/>
          <a:lstStyle/>
          <a:p>
            <a:r>
              <a:rPr lang="en-US" dirty="0"/>
              <a:t>16)FORCED BROWSING</a:t>
            </a:r>
          </a:p>
        </p:txBody>
      </p:sp>
      <p:sp>
        <p:nvSpPr>
          <p:cNvPr id="3" name="Content Placeholder 2">
            <a:extLst>
              <a:ext uri="{FF2B5EF4-FFF2-40B4-BE49-F238E27FC236}">
                <a16:creationId xmlns:a16="http://schemas.microsoft.com/office/drawing/2014/main" id="{2A423339-3D20-CB6B-0974-7954CB50E50C}"/>
              </a:ext>
            </a:extLst>
          </p:cNvPr>
          <p:cNvSpPr>
            <a:spLocks noGrp="1"/>
          </p:cNvSpPr>
          <p:nvPr>
            <p:ph idx="1"/>
          </p:nvPr>
        </p:nvSpPr>
        <p:spPr/>
        <p:txBody>
          <a:bodyPr/>
          <a:lstStyle/>
          <a:p>
            <a:pPr marL="0" indent="0">
              <a:buNone/>
            </a:pPr>
            <a:r>
              <a:rPr lang="en-US" dirty="0"/>
              <a:t>Below mentioned URLs is vulnerable to forced browsing.</a:t>
            </a:r>
          </a:p>
          <a:p>
            <a:pPr marL="0" indent="0">
              <a:buNone/>
            </a:pPr>
            <a:r>
              <a:rPr lang="en-US" dirty="0"/>
              <a:t>Affected URL :</a:t>
            </a:r>
          </a:p>
          <a:p>
            <a:pPr marL="0" indent="0">
              <a:buNone/>
            </a:pPr>
            <a:r>
              <a:rPr lang="en-US" dirty="0"/>
              <a:t>http://13.233.24.9/</a:t>
            </a:r>
          </a:p>
          <a:p>
            <a:pPr marL="0" indent="0">
              <a:buNone/>
            </a:pPr>
            <a:r>
              <a:rPr lang="en-US" dirty="0"/>
              <a:t>Forced URLs :</a:t>
            </a:r>
          </a:p>
          <a:p>
            <a:pPr marL="0" indent="0">
              <a:buNone/>
            </a:pPr>
            <a:r>
              <a:rPr lang="en-US" dirty="0"/>
              <a:t>• http://13.233.65.117/admin31/dashboard.php</a:t>
            </a:r>
          </a:p>
          <a:p>
            <a:pPr marL="0" indent="0">
              <a:buNone/>
            </a:pPr>
            <a:r>
              <a:rPr lang="en-US" dirty="0"/>
              <a:t>• http://13.127.150.195/admin31/console.php</a:t>
            </a:r>
          </a:p>
          <a:p>
            <a:pPr marL="0" indent="0">
              <a:buNone/>
            </a:pPr>
            <a:endParaRPr lang="en-US" dirty="0"/>
          </a:p>
        </p:txBody>
      </p:sp>
    </p:spTree>
    <p:extLst>
      <p:ext uri="{BB962C8B-B14F-4D97-AF65-F5344CB8AC3E}">
        <p14:creationId xmlns:p14="http://schemas.microsoft.com/office/powerpoint/2010/main" val="391779307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0787E-FF90-FA93-8E75-A060FFD903EE}"/>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134CC25C-B782-A17F-7AD3-DC5EEE05D67D}"/>
              </a:ext>
            </a:extLst>
          </p:cNvPr>
          <p:cNvSpPr>
            <a:spLocks noGrp="1"/>
          </p:cNvSpPr>
          <p:nvPr>
            <p:ph idx="1"/>
          </p:nvPr>
        </p:nvSpPr>
        <p:spPr/>
        <p:txBody>
          <a:bodyPr/>
          <a:lstStyle/>
          <a:p>
            <a:pPr marL="0" indent="0">
              <a:buNone/>
            </a:pPr>
            <a:r>
              <a:rPr lang="en-US" dirty="0"/>
              <a:t>• As a customer, Login to your account.</a:t>
            </a:r>
          </a:p>
          <a:p>
            <a:pPr marL="0" indent="0">
              <a:buNone/>
            </a:pPr>
            <a:r>
              <a:rPr lang="en-US" dirty="0"/>
              <a:t>• Now, forcefully type in the </a:t>
            </a:r>
            <a:r>
              <a:rPr lang="en-US" dirty="0" err="1"/>
              <a:t>url</a:t>
            </a:r>
            <a:r>
              <a:rPr lang="en-US" dirty="0"/>
              <a:t> for going to the admin dashboard http://13.233.65.117/admin31/dashboard.php</a:t>
            </a:r>
          </a:p>
        </p:txBody>
      </p:sp>
    </p:spTree>
    <p:extLst>
      <p:ext uri="{BB962C8B-B14F-4D97-AF65-F5344CB8AC3E}">
        <p14:creationId xmlns:p14="http://schemas.microsoft.com/office/powerpoint/2010/main" val="23912797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83C73-C95D-AA66-E4EF-49EEB822F098}"/>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132B71A9-3498-A7CA-58BA-E00CCEC6B2D2}"/>
              </a:ext>
            </a:extLst>
          </p:cNvPr>
          <p:cNvSpPr>
            <a:spLocks noGrp="1"/>
          </p:cNvSpPr>
          <p:nvPr>
            <p:ph idx="1"/>
          </p:nvPr>
        </p:nvSpPr>
        <p:spPr/>
        <p:txBody>
          <a:bodyPr/>
          <a:lstStyle/>
          <a:p>
            <a:pPr marL="0" indent="0">
              <a:buNone/>
            </a:pPr>
            <a:r>
              <a:rPr lang="en-US" dirty="0"/>
              <a:t>ADMIN ACCESS</a:t>
            </a:r>
          </a:p>
          <a:p>
            <a:pPr marL="0" indent="0">
              <a:buNone/>
            </a:pPr>
            <a:endParaRPr lang="en-US" dirty="0"/>
          </a:p>
        </p:txBody>
      </p:sp>
      <p:pic>
        <p:nvPicPr>
          <p:cNvPr id="5" name="Picture 4">
            <a:extLst>
              <a:ext uri="{FF2B5EF4-FFF2-40B4-BE49-F238E27FC236}">
                <a16:creationId xmlns:a16="http://schemas.microsoft.com/office/drawing/2014/main" id="{A267F606-AFA3-A965-7655-837BACAF27D8}"/>
              </a:ext>
            </a:extLst>
          </p:cNvPr>
          <p:cNvPicPr>
            <a:picLocks noChangeAspect="1"/>
          </p:cNvPicPr>
          <p:nvPr/>
        </p:nvPicPr>
        <p:blipFill>
          <a:blip r:embed="rId2"/>
          <a:stretch>
            <a:fillRect/>
          </a:stretch>
        </p:blipFill>
        <p:spPr>
          <a:xfrm>
            <a:off x="1096873" y="2793999"/>
            <a:ext cx="9388654" cy="3344919"/>
          </a:xfrm>
          <a:prstGeom prst="rect">
            <a:avLst/>
          </a:prstGeom>
        </p:spPr>
      </p:pic>
    </p:spTree>
    <p:extLst>
      <p:ext uri="{BB962C8B-B14F-4D97-AF65-F5344CB8AC3E}">
        <p14:creationId xmlns:p14="http://schemas.microsoft.com/office/powerpoint/2010/main" val="81936882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BEAB0-B0FE-179C-6D17-801EA3080B73}"/>
              </a:ext>
            </a:extLst>
          </p:cNvPr>
          <p:cNvSpPr>
            <a:spLocks noGrp="1"/>
          </p:cNvSpPr>
          <p:nvPr>
            <p:ph type="title"/>
          </p:nvPr>
        </p:nvSpPr>
        <p:spPr/>
        <p:txBody>
          <a:bodyPr/>
          <a:lstStyle/>
          <a:p>
            <a:r>
              <a:rPr lang="en-US" dirty="0"/>
              <a:t>Business Impact Severe</a:t>
            </a:r>
          </a:p>
        </p:txBody>
      </p:sp>
      <p:sp>
        <p:nvSpPr>
          <p:cNvPr id="3" name="Content Placeholder 2">
            <a:extLst>
              <a:ext uri="{FF2B5EF4-FFF2-40B4-BE49-F238E27FC236}">
                <a16:creationId xmlns:a16="http://schemas.microsoft.com/office/drawing/2014/main" id="{56F268FD-47F9-C949-E397-862B5D70EA93}"/>
              </a:ext>
            </a:extLst>
          </p:cNvPr>
          <p:cNvSpPr>
            <a:spLocks noGrp="1"/>
          </p:cNvSpPr>
          <p:nvPr>
            <p:ph idx="1"/>
          </p:nvPr>
        </p:nvSpPr>
        <p:spPr/>
        <p:txBody>
          <a:bodyPr/>
          <a:lstStyle/>
          <a:p>
            <a:pPr marL="0" indent="0">
              <a:buNone/>
            </a:pPr>
            <a:r>
              <a:rPr lang="en-US" dirty="0"/>
              <a:t>• Attacker can have all the admin privileges.</a:t>
            </a:r>
          </a:p>
          <a:p>
            <a:pPr marL="0" indent="0">
              <a:buNone/>
            </a:pPr>
            <a:r>
              <a:rPr lang="en-US" dirty="0"/>
              <a:t>• He can edit all the items.</a:t>
            </a:r>
          </a:p>
        </p:txBody>
      </p:sp>
    </p:spTree>
    <p:extLst>
      <p:ext uri="{BB962C8B-B14F-4D97-AF65-F5344CB8AC3E}">
        <p14:creationId xmlns:p14="http://schemas.microsoft.com/office/powerpoint/2010/main" val="2338880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9C1CB-9643-D5E2-9F10-270C620A8DE0}"/>
              </a:ext>
            </a:extLst>
          </p:cNvPr>
          <p:cNvSpPr>
            <a:spLocks noGrp="1"/>
          </p:cNvSpPr>
          <p:nvPr>
            <p:ph type="title"/>
          </p:nvPr>
        </p:nvSpPr>
        <p:spPr/>
        <p:txBody>
          <a:bodyPr/>
          <a:lstStyle/>
          <a:p>
            <a:r>
              <a:rPr lang="en-US" dirty="0"/>
              <a:t>Business Impact  Extremely HIGH</a:t>
            </a:r>
          </a:p>
        </p:txBody>
      </p:sp>
      <p:sp>
        <p:nvSpPr>
          <p:cNvPr id="3" name="Content Placeholder 2">
            <a:extLst>
              <a:ext uri="{FF2B5EF4-FFF2-40B4-BE49-F238E27FC236}">
                <a16:creationId xmlns:a16="http://schemas.microsoft.com/office/drawing/2014/main" id="{563B0CF3-BE86-ABCF-AD1D-A5913E43946F}"/>
              </a:ext>
            </a:extLst>
          </p:cNvPr>
          <p:cNvSpPr>
            <a:spLocks noGrp="1"/>
          </p:cNvSpPr>
          <p:nvPr>
            <p:ph idx="1"/>
          </p:nvPr>
        </p:nvSpPr>
        <p:spPr/>
        <p:txBody>
          <a:bodyPr/>
          <a:lstStyle/>
          <a:p>
            <a:r>
              <a:rPr lang="en-US" dirty="0"/>
              <a:t>Using this vulnerability, attacker can execute arbitrary SQL commands on Lifestyle store server and gain complete access to internal databases along with all customer data inside it.</a:t>
            </a:r>
          </a:p>
          <a:p>
            <a:r>
              <a:rPr lang="en-US" dirty="0"/>
              <a:t>Attacker can use this information to login to admin panels and gain complete admin level access to the website which could le ad to complete compromise of the server and all other servers connected to it</a:t>
            </a:r>
          </a:p>
        </p:txBody>
      </p:sp>
    </p:spTree>
    <p:extLst>
      <p:ext uri="{BB962C8B-B14F-4D97-AF65-F5344CB8AC3E}">
        <p14:creationId xmlns:p14="http://schemas.microsoft.com/office/powerpoint/2010/main" val="214811703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D6392-A2CA-F2A4-4F7D-C16E9B8EE317}"/>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932AF3AF-96FE-367C-53AB-07F95B7F2A10}"/>
              </a:ext>
            </a:extLst>
          </p:cNvPr>
          <p:cNvSpPr>
            <a:spLocks noGrp="1"/>
          </p:cNvSpPr>
          <p:nvPr>
            <p:ph idx="1"/>
          </p:nvPr>
        </p:nvSpPr>
        <p:spPr/>
        <p:txBody>
          <a:bodyPr/>
          <a:lstStyle/>
          <a:p>
            <a:pPr marL="0" indent="0">
              <a:buNone/>
            </a:pPr>
            <a:r>
              <a:rPr lang="en-US" dirty="0"/>
              <a:t>• Server side security checks should be performed perfectly.</a:t>
            </a:r>
          </a:p>
        </p:txBody>
      </p:sp>
    </p:spTree>
    <p:extLst>
      <p:ext uri="{BB962C8B-B14F-4D97-AF65-F5344CB8AC3E}">
        <p14:creationId xmlns:p14="http://schemas.microsoft.com/office/powerpoint/2010/main" val="97740995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A1A3-B5FC-7511-C2BF-D9CDB829877E}"/>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A5256E24-C2A7-C692-CE41-72C613366A7D}"/>
              </a:ext>
            </a:extLst>
          </p:cNvPr>
          <p:cNvSpPr>
            <a:spLocks noGrp="1"/>
          </p:cNvSpPr>
          <p:nvPr>
            <p:ph idx="1"/>
          </p:nvPr>
        </p:nvSpPr>
        <p:spPr/>
        <p:txBody>
          <a:bodyPr/>
          <a:lstStyle/>
          <a:p>
            <a:pPr marL="0" indent="0">
              <a:buNone/>
            </a:pPr>
            <a:r>
              <a:rPr lang="en-US" dirty="0"/>
              <a:t>https://owasp.org/www-community/attacks/Forced_browsing</a:t>
            </a:r>
          </a:p>
        </p:txBody>
      </p:sp>
    </p:spTree>
    <p:extLst>
      <p:ext uri="{BB962C8B-B14F-4D97-AF65-F5344CB8AC3E}">
        <p14:creationId xmlns:p14="http://schemas.microsoft.com/office/powerpoint/2010/main" val="341851759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ED9C0-51E5-C26F-A10E-1CD0C9BE8CCE}"/>
              </a:ext>
            </a:extLst>
          </p:cNvPr>
          <p:cNvSpPr>
            <a:spLocks noGrp="1"/>
          </p:cNvSpPr>
          <p:nvPr>
            <p:ph type="title"/>
          </p:nvPr>
        </p:nvSpPr>
        <p:spPr/>
        <p:txBody>
          <a:bodyPr/>
          <a:lstStyle/>
          <a:p>
            <a:r>
              <a:rPr lang="en-US" dirty="0"/>
              <a:t>17)Seller Account Access</a:t>
            </a:r>
          </a:p>
        </p:txBody>
      </p:sp>
      <p:sp>
        <p:nvSpPr>
          <p:cNvPr id="3" name="Content Placeholder 2">
            <a:extLst>
              <a:ext uri="{FF2B5EF4-FFF2-40B4-BE49-F238E27FC236}">
                <a16:creationId xmlns:a16="http://schemas.microsoft.com/office/drawing/2014/main" id="{1600D1A6-2C25-2286-827C-975758A46CEB}"/>
              </a:ext>
            </a:extLst>
          </p:cNvPr>
          <p:cNvSpPr>
            <a:spLocks noGrp="1"/>
          </p:cNvSpPr>
          <p:nvPr>
            <p:ph idx="1"/>
          </p:nvPr>
        </p:nvSpPr>
        <p:spPr/>
        <p:txBody>
          <a:bodyPr/>
          <a:lstStyle/>
          <a:p>
            <a:pPr marL="0" indent="0">
              <a:buNone/>
            </a:pPr>
            <a:r>
              <a:rPr lang="en-US" dirty="0"/>
              <a:t>Below mentioned URL shows the seller accounts and passwords.</a:t>
            </a:r>
          </a:p>
          <a:p>
            <a:pPr marL="0" indent="0">
              <a:buNone/>
            </a:pPr>
            <a:r>
              <a:rPr lang="en-US" dirty="0"/>
              <a:t>Affected URL :</a:t>
            </a:r>
          </a:p>
          <a:p>
            <a:pPr marL="0" indent="0">
              <a:buNone/>
            </a:pPr>
            <a:r>
              <a:rPr lang="en-US" dirty="0"/>
              <a:t>• http://15.206.159.87/userlist.txt</a:t>
            </a:r>
          </a:p>
          <a:p>
            <a:pPr marL="0" indent="0">
              <a:buNone/>
            </a:pPr>
            <a:endParaRPr lang="en-US" dirty="0"/>
          </a:p>
        </p:txBody>
      </p:sp>
    </p:spTree>
    <p:extLst>
      <p:ext uri="{BB962C8B-B14F-4D97-AF65-F5344CB8AC3E}">
        <p14:creationId xmlns:p14="http://schemas.microsoft.com/office/powerpoint/2010/main" val="339090391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BEB62-E188-BF23-19BE-C5866C41D1C5}"/>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E394DEC5-DC3B-FB1C-E6B2-B5F4187B0F56}"/>
              </a:ext>
            </a:extLst>
          </p:cNvPr>
          <p:cNvSpPr>
            <a:spLocks noGrp="1"/>
          </p:cNvSpPr>
          <p:nvPr>
            <p:ph idx="1"/>
          </p:nvPr>
        </p:nvSpPr>
        <p:spPr/>
        <p:txBody>
          <a:bodyPr/>
          <a:lstStyle/>
          <a:p>
            <a:pPr marL="0" indent="0">
              <a:buNone/>
            </a:pPr>
            <a:r>
              <a:rPr lang="en-US" dirty="0"/>
              <a:t>• Navigate to the website, at the homepage add /userlist.txt after the URL, the following page is opened.</a:t>
            </a:r>
          </a:p>
          <a:p>
            <a:pPr marL="0" indent="0">
              <a:buNone/>
            </a:pPr>
            <a:endParaRPr lang="en-US" dirty="0"/>
          </a:p>
        </p:txBody>
      </p:sp>
      <p:pic>
        <p:nvPicPr>
          <p:cNvPr id="5" name="Picture 4">
            <a:extLst>
              <a:ext uri="{FF2B5EF4-FFF2-40B4-BE49-F238E27FC236}">
                <a16:creationId xmlns:a16="http://schemas.microsoft.com/office/drawing/2014/main" id="{71E6BE20-D2DC-A4D4-3585-E0B55A286F1D}"/>
              </a:ext>
            </a:extLst>
          </p:cNvPr>
          <p:cNvPicPr>
            <a:picLocks noChangeAspect="1"/>
          </p:cNvPicPr>
          <p:nvPr/>
        </p:nvPicPr>
        <p:blipFill>
          <a:blip r:embed="rId2"/>
          <a:stretch>
            <a:fillRect/>
          </a:stretch>
        </p:blipFill>
        <p:spPr>
          <a:xfrm>
            <a:off x="1283598" y="3571163"/>
            <a:ext cx="8588484" cy="1767993"/>
          </a:xfrm>
          <a:prstGeom prst="rect">
            <a:avLst/>
          </a:prstGeom>
        </p:spPr>
      </p:pic>
    </p:spTree>
    <p:extLst>
      <p:ext uri="{BB962C8B-B14F-4D97-AF65-F5344CB8AC3E}">
        <p14:creationId xmlns:p14="http://schemas.microsoft.com/office/powerpoint/2010/main" val="87419198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6FD2F-EDF6-F2BB-CA2A-E81FDCA211B2}"/>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9E438CAA-9C47-7D6C-FA65-C66EF7FD151A}"/>
              </a:ext>
            </a:extLst>
          </p:cNvPr>
          <p:cNvSpPr>
            <a:spLocks noGrp="1"/>
          </p:cNvSpPr>
          <p:nvPr>
            <p:ph idx="1"/>
          </p:nvPr>
        </p:nvSpPr>
        <p:spPr/>
        <p:txBody>
          <a:bodyPr/>
          <a:lstStyle/>
          <a:p>
            <a:pPr marL="0" indent="0">
              <a:buNone/>
            </a:pPr>
            <a:r>
              <a:rPr lang="en-US" dirty="0"/>
              <a:t>Attacker has seller account access</a:t>
            </a:r>
          </a:p>
          <a:p>
            <a:pPr marL="0" indent="0">
              <a:buNone/>
            </a:pPr>
            <a:endParaRPr lang="en-US" dirty="0"/>
          </a:p>
        </p:txBody>
      </p:sp>
      <p:pic>
        <p:nvPicPr>
          <p:cNvPr id="5" name="Picture 4">
            <a:extLst>
              <a:ext uri="{FF2B5EF4-FFF2-40B4-BE49-F238E27FC236}">
                <a16:creationId xmlns:a16="http://schemas.microsoft.com/office/drawing/2014/main" id="{02109491-0F6C-ACDD-ED57-9CFDEFF395A4}"/>
              </a:ext>
            </a:extLst>
          </p:cNvPr>
          <p:cNvPicPr>
            <a:picLocks noChangeAspect="1"/>
          </p:cNvPicPr>
          <p:nvPr/>
        </p:nvPicPr>
        <p:blipFill>
          <a:blip r:embed="rId2"/>
          <a:stretch>
            <a:fillRect/>
          </a:stretch>
        </p:blipFill>
        <p:spPr>
          <a:xfrm>
            <a:off x="2126936" y="2715139"/>
            <a:ext cx="7247248" cy="2789162"/>
          </a:xfrm>
          <a:prstGeom prst="rect">
            <a:avLst/>
          </a:prstGeom>
        </p:spPr>
      </p:pic>
    </p:spTree>
    <p:extLst>
      <p:ext uri="{BB962C8B-B14F-4D97-AF65-F5344CB8AC3E}">
        <p14:creationId xmlns:p14="http://schemas.microsoft.com/office/powerpoint/2010/main" val="376367732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EEE9B-3F82-3930-6829-3D1D81DAC15F}"/>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DF93DA95-3134-A9E2-6A94-09D23F3B1D96}"/>
              </a:ext>
            </a:extLst>
          </p:cNvPr>
          <p:cNvSpPr>
            <a:spLocks noGrp="1"/>
          </p:cNvSpPr>
          <p:nvPr>
            <p:ph idx="1"/>
          </p:nvPr>
        </p:nvSpPr>
        <p:spPr/>
        <p:txBody>
          <a:bodyPr/>
          <a:lstStyle/>
          <a:p>
            <a:pPr marL="0" indent="0">
              <a:buNone/>
            </a:pPr>
            <a:r>
              <a:rPr lang="en-US" dirty="0"/>
              <a:t>Seller dashboard access</a:t>
            </a:r>
          </a:p>
          <a:p>
            <a:pPr marL="0" indent="0">
              <a:buNone/>
            </a:pPr>
            <a:endParaRPr lang="en-US" dirty="0"/>
          </a:p>
        </p:txBody>
      </p:sp>
      <p:pic>
        <p:nvPicPr>
          <p:cNvPr id="5" name="Picture 4">
            <a:extLst>
              <a:ext uri="{FF2B5EF4-FFF2-40B4-BE49-F238E27FC236}">
                <a16:creationId xmlns:a16="http://schemas.microsoft.com/office/drawing/2014/main" id="{C2264437-5D2E-8582-CCEE-AF2E3DF6EE1D}"/>
              </a:ext>
            </a:extLst>
          </p:cNvPr>
          <p:cNvPicPr>
            <a:picLocks noChangeAspect="1"/>
          </p:cNvPicPr>
          <p:nvPr/>
        </p:nvPicPr>
        <p:blipFill>
          <a:blip r:embed="rId2"/>
          <a:stretch>
            <a:fillRect/>
          </a:stretch>
        </p:blipFill>
        <p:spPr>
          <a:xfrm>
            <a:off x="395746" y="2983191"/>
            <a:ext cx="11400508" cy="891617"/>
          </a:xfrm>
          <a:prstGeom prst="rect">
            <a:avLst/>
          </a:prstGeom>
        </p:spPr>
      </p:pic>
    </p:spTree>
    <p:extLst>
      <p:ext uri="{BB962C8B-B14F-4D97-AF65-F5344CB8AC3E}">
        <p14:creationId xmlns:p14="http://schemas.microsoft.com/office/powerpoint/2010/main" val="354062285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D7115-92A8-9062-3B46-A4A7FE4F8282}"/>
              </a:ext>
            </a:extLst>
          </p:cNvPr>
          <p:cNvSpPr>
            <a:spLocks noGrp="1"/>
          </p:cNvSpPr>
          <p:nvPr>
            <p:ph type="title"/>
          </p:nvPr>
        </p:nvSpPr>
        <p:spPr/>
        <p:txBody>
          <a:bodyPr/>
          <a:lstStyle/>
          <a:p>
            <a:r>
              <a:rPr lang="en-US" dirty="0"/>
              <a:t>Business Impact Extremely High</a:t>
            </a:r>
          </a:p>
        </p:txBody>
      </p:sp>
      <p:sp>
        <p:nvSpPr>
          <p:cNvPr id="3" name="Content Placeholder 2">
            <a:extLst>
              <a:ext uri="{FF2B5EF4-FFF2-40B4-BE49-F238E27FC236}">
                <a16:creationId xmlns:a16="http://schemas.microsoft.com/office/drawing/2014/main" id="{084CAE4D-45D2-44CD-D1EB-AA0FEF32E80B}"/>
              </a:ext>
            </a:extLst>
          </p:cNvPr>
          <p:cNvSpPr>
            <a:spLocks noGrp="1"/>
          </p:cNvSpPr>
          <p:nvPr>
            <p:ph idx="1"/>
          </p:nvPr>
        </p:nvSpPr>
        <p:spPr/>
        <p:txBody>
          <a:bodyPr/>
          <a:lstStyle/>
          <a:p>
            <a:pPr marL="0" indent="0">
              <a:buNone/>
            </a:pPr>
            <a:r>
              <a:rPr lang="en-US" dirty="0"/>
              <a:t>Attacker can access the seller dashboard and then can edit the product’s name, image, and even the price of the products he/she is selling</a:t>
            </a:r>
          </a:p>
        </p:txBody>
      </p:sp>
    </p:spTree>
    <p:extLst>
      <p:ext uri="{BB962C8B-B14F-4D97-AF65-F5344CB8AC3E}">
        <p14:creationId xmlns:p14="http://schemas.microsoft.com/office/powerpoint/2010/main" val="2017521313"/>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49387-ADBF-927D-AE8C-446F29071FA4}"/>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C8E9E279-88BE-B8BD-A8C1-E69BCFF7FD88}"/>
              </a:ext>
            </a:extLst>
          </p:cNvPr>
          <p:cNvSpPr>
            <a:spLocks noGrp="1"/>
          </p:cNvSpPr>
          <p:nvPr>
            <p:ph idx="1"/>
          </p:nvPr>
        </p:nvSpPr>
        <p:spPr/>
        <p:txBody>
          <a:bodyPr/>
          <a:lstStyle/>
          <a:p>
            <a:pPr marL="0" indent="0">
              <a:buNone/>
            </a:pPr>
            <a:r>
              <a:rPr lang="en-US" dirty="0"/>
              <a:t>The developer should disable these confidential default pages which reveals the username and password of the sellers.</a:t>
            </a:r>
          </a:p>
          <a:p>
            <a:pPr marL="0" indent="0">
              <a:buNone/>
            </a:pPr>
            <a:endParaRPr lang="en-US" dirty="0"/>
          </a:p>
        </p:txBody>
      </p:sp>
    </p:spTree>
    <p:extLst>
      <p:ext uri="{BB962C8B-B14F-4D97-AF65-F5344CB8AC3E}">
        <p14:creationId xmlns:p14="http://schemas.microsoft.com/office/powerpoint/2010/main" val="79128005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CFBF3-98D6-CA3A-C860-08570D0F5F3B}"/>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0A2C5E0D-C75E-F5E3-FE24-3A17C4F713E2}"/>
              </a:ext>
            </a:extLst>
          </p:cNvPr>
          <p:cNvSpPr>
            <a:spLocks noGrp="1"/>
          </p:cNvSpPr>
          <p:nvPr>
            <p:ph idx="1"/>
          </p:nvPr>
        </p:nvSpPr>
        <p:spPr/>
        <p:txBody>
          <a:bodyPr/>
          <a:lstStyle/>
          <a:p>
            <a:pPr marL="0" indent="0">
              <a:buNone/>
            </a:pPr>
            <a:r>
              <a:rPr lang="en-US" dirty="0">
                <a:hlinkClick r:id="rId2"/>
              </a:rPr>
              <a:t>https://www.indusface.com/blog/owasp-security-misconfiguration/</a:t>
            </a:r>
            <a:endParaRPr lang="en-US" dirty="0"/>
          </a:p>
          <a:p>
            <a:pPr marL="0" indent="0">
              <a:buNone/>
            </a:pPr>
            <a:endParaRPr lang="en-US" dirty="0"/>
          </a:p>
        </p:txBody>
      </p:sp>
    </p:spTree>
    <p:extLst>
      <p:ext uri="{BB962C8B-B14F-4D97-AF65-F5344CB8AC3E}">
        <p14:creationId xmlns:p14="http://schemas.microsoft.com/office/powerpoint/2010/main" val="129097056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3D32B-A68B-739B-10F4-F116CEFBC414}"/>
              </a:ext>
            </a:extLst>
          </p:cNvPr>
          <p:cNvSpPr>
            <a:spLocks noGrp="1"/>
          </p:cNvSpPr>
          <p:nvPr>
            <p:ph type="title"/>
          </p:nvPr>
        </p:nvSpPr>
        <p:spPr/>
        <p:txBody>
          <a:bodyPr/>
          <a:lstStyle/>
          <a:p>
            <a:pPr algn="ctr"/>
            <a:r>
              <a:rPr lang="en-US" dirty="0"/>
              <a:t>THANK YOU</a:t>
            </a:r>
          </a:p>
        </p:txBody>
      </p:sp>
      <p:sp>
        <p:nvSpPr>
          <p:cNvPr id="3" name="Content Placeholder 2">
            <a:extLst>
              <a:ext uri="{FF2B5EF4-FFF2-40B4-BE49-F238E27FC236}">
                <a16:creationId xmlns:a16="http://schemas.microsoft.com/office/drawing/2014/main" id="{C26070E9-71D1-B0C0-D6D5-3315403D01F3}"/>
              </a:ext>
            </a:extLst>
          </p:cNvPr>
          <p:cNvSpPr>
            <a:spLocks noGrp="1"/>
          </p:cNvSpPr>
          <p:nvPr>
            <p:ph idx="1"/>
          </p:nvPr>
        </p:nvSpPr>
        <p:spPr/>
        <p:txBody>
          <a:bodyPr/>
          <a:lstStyle/>
          <a:p>
            <a:r>
              <a:rPr lang="en-US" dirty="0"/>
              <a:t>FOR FURTHER ASSISTANCE CONTACT </a:t>
            </a:r>
          </a:p>
          <a:p>
            <a:r>
              <a:rPr lang="en-US" dirty="0"/>
              <a:t>Email- sourabhpradhan44@gmail.com</a:t>
            </a:r>
          </a:p>
        </p:txBody>
      </p:sp>
    </p:spTree>
    <p:extLst>
      <p:ext uri="{BB962C8B-B14F-4D97-AF65-F5344CB8AC3E}">
        <p14:creationId xmlns:p14="http://schemas.microsoft.com/office/powerpoint/2010/main" val="2679208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5E5C7-69B3-B28E-C218-51B896132BC7}"/>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C33192EC-B6FF-F546-6AD8-E4F309F5EA59}"/>
              </a:ext>
            </a:extLst>
          </p:cNvPr>
          <p:cNvSpPr>
            <a:spLocks noGrp="1"/>
          </p:cNvSpPr>
          <p:nvPr>
            <p:ph idx="1"/>
          </p:nvPr>
        </p:nvSpPr>
        <p:spPr/>
        <p:txBody>
          <a:bodyPr/>
          <a:lstStyle/>
          <a:p>
            <a:r>
              <a:rPr lang="en-US" dirty="0"/>
              <a:t>Take the following precautions to avoid exploitation of SQL injections:</a:t>
            </a:r>
          </a:p>
          <a:p>
            <a:r>
              <a:rPr lang="en-US" dirty="0"/>
              <a:t> If you are taking input that requires you to accept special characters, encode it. Example. Convert all ‘ to \’ , “ to \” , \ to \\. It is also suggested to follow a standard encoding for all special characters such has HTML encoding, URL encoding </a:t>
            </a:r>
            <a:r>
              <a:rPr lang="en-US" dirty="0" err="1"/>
              <a:t>etc</a:t>
            </a:r>
            <a:endParaRPr lang="en-US" dirty="0"/>
          </a:p>
          <a:p>
            <a:r>
              <a:rPr lang="en-US" dirty="0"/>
              <a:t>Do not run Database Service as admin/root user</a:t>
            </a:r>
          </a:p>
          <a:p>
            <a:r>
              <a:rPr lang="en-US" dirty="0"/>
              <a:t>  Disable/remove default accounts, passwords and databases </a:t>
            </a:r>
          </a:p>
          <a:p>
            <a:r>
              <a:rPr lang="en-US" dirty="0"/>
              <a:t> Assign each Database user only the required permissions and not all permission</a:t>
            </a:r>
          </a:p>
        </p:txBody>
      </p:sp>
    </p:spTree>
    <p:extLst>
      <p:ext uri="{BB962C8B-B14F-4D97-AF65-F5344CB8AC3E}">
        <p14:creationId xmlns:p14="http://schemas.microsoft.com/office/powerpoint/2010/main" val="2778921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8599F-DCEB-EB8C-8AB7-9E40216DA78A}"/>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ACC45C33-C2CB-4625-0272-B141D8FAFC16}"/>
              </a:ext>
            </a:extLst>
          </p:cNvPr>
          <p:cNvSpPr>
            <a:spLocks noGrp="1"/>
          </p:cNvSpPr>
          <p:nvPr>
            <p:ph idx="1"/>
          </p:nvPr>
        </p:nvSpPr>
        <p:spPr/>
        <p:txBody>
          <a:bodyPr/>
          <a:lstStyle/>
          <a:p>
            <a:r>
              <a:rPr lang="en-US" dirty="0"/>
              <a:t>https://www.owasp.org/index.php/SQL_Injection</a:t>
            </a:r>
          </a:p>
        </p:txBody>
      </p:sp>
    </p:spTree>
    <p:extLst>
      <p:ext uri="{BB962C8B-B14F-4D97-AF65-F5344CB8AC3E}">
        <p14:creationId xmlns:p14="http://schemas.microsoft.com/office/powerpoint/2010/main" val="2782740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E2F96-5D3C-4F09-6AD7-B33342B5B6E6}"/>
              </a:ext>
            </a:extLst>
          </p:cNvPr>
          <p:cNvSpPr>
            <a:spLocks noGrp="1"/>
          </p:cNvSpPr>
          <p:nvPr>
            <p:ph type="title"/>
          </p:nvPr>
        </p:nvSpPr>
        <p:spPr/>
        <p:txBody>
          <a:bodyPr/>
          <a:lstStyle/>
          <a:p>
            <a:r>
              <a:rPr lang="en-US" dirty="0"/>
              <a:t>2)Reflected XSS</a:t>
            </a:r>
          </a:p>
        </p:txBody>
      </p:sp>
      <p:sp>
        <p:nvSpPr>
          <p:cNvPr id="3" name="Content Placeholder 2">
            <a:extLst>
              <a:ext uri="{FF2B5EF4-FFF2-40B4-BE49-F238E27FC236}">
                <a16:creationId xmlns:a16="http://schemas.microsoft.com/office/drawing/2014/main" id="{6764E897-8DA9-DE96-8BBE-1D660AA649FC}"/>
              </a:ext>
            </a:extLst>
          </p:cNvPr>
          <p:cNvSpPr>
            <a:spLocks noGrp="1"/>
          </p:cNvSpPr>
          <p:nvPr>
            <p:ph idx="1"/>
          </p:nvPr>
        </p:nvSpPr>
        <p:spPr/>
        <p:txBody>
          <a:bodyPr/>
          <a:lstStyle/>
          <a:p>
            <a:pPr marL="0" indent="0">
              <a:buNone/>
            </a:pPr>
            <a:r>
              <a:rPr lang="en-US" dirty="0"/>
              <a:t>Below mentioned parameters are vulnerable to reflected XSS,</a:t>
            </a:r>
          </a:p>
          <a:p>
            <a:pPr marL="0" indent="0">
              <a:buNone/>
            </a:pPr>
            <a:r>
              <a:rPr lang="en-US" dirty="0"/>
              <a:t>Affected URL :</a:t>
            </a:r>
          </a:p>
          <a:p>
            <a:pPr marL="0" indent="0">
              <a:buNone/>
            </a:pPr>
            <a:r>
              <a:rPr lang="en-US" dirty="0"/>
              <a:t>• http://3.6.40.63/search/search.php?q=(here)</a:t>
            </a:r>
          </a:p>
          <a:p>
            <a:pPr marL="0" indent="0">
              <a:buNone/>
            </a:pPr>
            <a:r>
              <a:rPr lang="en-US" dirty="0"/>
              <a:t>Affected Parameters :</a:t>
            </a:r>
          </a:p>
          <a:p>
            <a:pPr marL="0" indent="0">
              <a:buNone/>
            </a:pPr>
            <a:r>
              <a:rPr lang="en-US" dirty="0"/>
              <a:t>• q</a:t>
            </a:r>
          </a:p>
          <a:p>
            <a:pPr marL="0" indent="0">
              <a:buNone/>
            </a:pPr>
            <a:r>
              <a:rPr lang="en-US" dirty="0"/>
              <a:t>Payload:</a:t>
            </a:r>
          </a:p>
          <a:p>
            <a:pPr marL="0" indent="0">
              <a:buNone/>
            </a:pPr>
            <a:r>
              <a:rPr lang="en-US" dirty="0"/>
              <a:t>• “&gt;&lt;script&gt;alert(1)&lt;/script&gt;</a:t>
            </a:r>
          </a:p>
          <a:p>
            <a:pPr marL="0" indent="0">
              <a:buNone/>
            </a:pPr>
            <a:endParaRPr lang="en-US" dirty="0"/>
          </a:p>
        </p:txBody>
      </p:sp>
    </p:spTree>
    <p:extLst>
      <p:ext uri="{BB962C8B-B14F-4D97-AF65-F5344CB8AC3E}">
        <p14:creationId xmlns:p14="http://schemas.microsoft.com/office/powerpoint/2010/main" val="21012309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40D33-0B99-9C88-CCE4-809098B2B218}"/>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76B1FBCD-6E2B-C8C9-6452-9F88B128B12B}"/>
              </a:ext>
            </a:extLst>
          </p:cNvPr>
          <p:cNvSpPr>
            <a:spLocks noGrp="1"/>
          </p:cNvSpPr>
          <p:nvPr>
            <p:ph idx="1"/>
          </p:nvPr>
        </p:nvSpPr>
        <p:spPr/>
        <p:txBody>
          <a:bodyPr/>
          <a:lstStyle/>
          <a:p>
            <a:pPr marL="0" indent="0">
              <a:buNone/>
            </a:pPr>
            <a:r>
              <a:rPr lang="en-US" dirty="0"/>
              <a:t>• Log in to your account. </a:t>
            </a:r>
          </a:p>
          <a:p>
            <a:pPr marL="0" indent="0">
              <a:buNone/>
            </a:pPr>
            <a:r>
              <a:rPr lang="en-US" dirty="0"/>
              <a:t>• Then go to My Cart and then click on SHOP NOW button and type “&lt;&gt; in the Search Box.</a:t>
            </a:r>
          </a:p>
          <a:p>
            <a:pPr marL="0" indent="0">
              <a:buNone/>
            </a:pPr>
            <a:r>
              <a:rPr lang="en-US" dirty="0"/>
              <a:t>• You will notice that the code being reflected on the website</a:t>
            </a:r>
          </a:p>
        </p:txBody>
      </p:sp>
      <p:pic>
        <p:nvPicPr>
          <p:cNvPr id="5" name="Picture 4">
            <a:extLst>
              <a:ext uri="{FF2B5EF4-FFF2-40B4-BE49-F238E27FC236}">
                <a16:creationId xmlns:a16="http://schemas.microsoft.com/office/drawing/2014/main" id="{6984E338-7FD2-BB0F-8389-C56FA4603695}"/>
              </a:ext>
            </a:extLst>
          </p:cNvPr>
          <p:cNvPicPr>
            <a:picLocks noChangeAspect="1"/>
          </p:cNvPicPr>
          <p:nvPr/>
        </p:nvPicPr>
        <p:blipFill>
          <a:blip r:embed="rId2"/>
          <a:stretch>
            <a:fillRect/>
          </a:stretch>
        </p:blipFill>
        <p:spPr>
          <a:xfrm>
            <a:off x="2450996" y="4001294"/>
            <a:ext cx="6030167" cy="1962424"/>
          </a:xfrm>
          <a:prstGeom prst="rect">
            <a:avLst/>
          </a:prstGeom>
        </p:spPr>
      </p:pic>
    </p:spTree>
    <p:extLst>
      <p:ext uri="{BB962C8B-B14F-4D97-AF65-F5344CB8AC3E}">
        <p14:creationId xmlns:p14="http://schemas.microsoft.com/office/powerpoint/2010/main" val="8009800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BB1C8-FF44-15CA-1378-B2AAEE53B6B5}"/>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303EF3EB-2CDB-94F4-CF8C-00EFB3DB9D6A}"/>
              </a:ext>
            </a:extLst>
          </p:cNvPr>
          <p:cNvSpPr>
            <a:spLocks noGrp="1"/>
          </p:cNvSpPr>
          <p:nvPr>
            <p:ph idx="1"/>
          </p:nvPr>
        </p:nvSpPr>
        <p:spPr/>
        <p:txBody>
          <a:bodyPr/>
          <a:lstStyle/>
          <a:p>
            <a:pPr marL="0" indent="0">
              <a:buNone/>
            </a:pPr>
            <a:r>
              <a:rPr lang="en-US" dirty="0"/>
              <a:t>• Now, put the payload instead of “&lt;&gt; after the q parameter: “&gt;&lt;script&gt;alert(1)&lt;/script&gt;</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188AFEBF-2E87-219F-7A6E-8119540B9252}"/>
              </a:ext>
            </a:extLst>
          </p:cNvPr>
          <p:cNvPicPr>
            <a:picLocks noChangeAspect="1"/>
          </p:cNvPicPr>
          <p:nvPr/>
        </p:nvPicPr>
        <p:blipFill>
          <a:blip r:embed="rId2"/>
          <a:stretch>
            <a:fillRect/>
          </a:stretch>
        </p:blipFill>
        <p:spPr>
          <a:xfrm>
            <a:off x="2111723" y="3169920"/>
            <a:ext cx="6607113" cy="3229774"/>
          </a:xfrm>
          <a:prstGeom prst="rect">
            <a:avLst/>
          </a:prstGeom>
        </p:spPr>
      </p:pic>
    </p:spTree>
    <p:extLst>
      <p:ext uri="{BB962C8B-B14F-4D97-AF65-F5344CB8AC3E}">
        <p14:creationId xmlns:p14="http://schemas.microsoft.com/office/powerpoint/2010/main" val="1657361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71D44-639E-5E67-37FF-686EF09D1B2B}"/>
              </a:ext>
            </a:extLst>
          </p:cNvPr>
          <p:cNvSpPr>
            <a:spLocks noGrp="1"/>
          </p:cNvSpPr>
          <p:nvPr>
            <p:ph type="title"/>
          </p:nvPr>
        </p:nvSpPr>
        <p:spPr/>
        <p:txBody>
          <a:bodyPr/>
          <a:lstStyle/>
          <a:p>
            <a:r>
              <a:rPr lang="en-US" dirty="0"/>
              <a:t>2)STORED XSS</a:t>
            </a:r>
          </a:p>
        </p:txBody>
      </p:sp>
      <p:sp>
        <p:nvSpPr>
          <p:cNvPr id="3" name="Content Placeholder 2">
            <a:extLst>
              <a:ext uri="{FF2B5EF4-FFF2-40B4-BE49-F238E27FC236}">
                <a16:creationId xmlns:a16="http://schemas.microsoft.com/office/drawing/2014/main" id="{B37D9E4B-6A56-E1EF-4D59-C12BA8615327}"/>
              </a:ext>
            </a:extLst>
          </p:cNvPr>
          <p:cNvSpPr>
            <a:spLocks noGrp="1"/>
          </p:cNvSpPr>
          <p:nvPr>
            <p:ph idx="1"/>
          </p:nvPr>
        </p:nvSpPr>
        <p:spPr/>
        <p:txBody>
          <a:bodyPr>
            <a:normAutofit/>
          </a:bodyPr>
          <a:lstStyle/>
          <a:p>
            <a:pPr marL="0" indent="0">
              <a:buNone/>
            </a:pPr>
            <a:r>
              <a:rPr lang="en-US" dirty="0"/>
              <a:t>Below mentioned parameters are vulnerable to stored XSS,</a:t>
            </a:r>
          </a:p>
          <a:p>
            <a:pPr marL="0" indent="0">
              <a:buNone/>
            </a:pPr>
            <a:r>
              <a:rPr lang="en-US" dirty="0"/>
              <a:t>Affected URL :</a:t>
            </a:r>
          </a:p>
          <a:p>
            <a:pPr marL="0" indent="0">
              <a:buNone/>
            </a:pPr>
            <a:r>
              <a:rPr lang="en-US" dirty="0"/>
              <a:t>• http://13.232.162.26/products/details.php?p_id=(all id’s)</a:t>
            </a:r>
          </a:p>
          <a:p>
            <a:pPr marL="0" indent="0">
              <a:buNone/>
            </a:pPr>
            <a:r>
              <a:rPr lang="en-US" dirty="0"/>
              <a:t>Affected Parameters :</a:t>
            </a:r>
          </a:p>
          <a:p>
            <a:pPr marL="0" indent="0">
              <a:buNone/>
            </a:pPr>
            <a:r>
              <a:rPr lang="en-US" dirty="0"/>
              <a:t>• customer review text field</a:t>
            </a:r>
          </a:p>
          <a:p>
            <a:pPr marL="0" indent="0">
              <a:buNone/>
            </a:pPr>
            <a:r>
              <a:rPr lang="en-US" dirty="0"/>
              <a:t>Payload:</a:t>
            </a:r>
          </a:p>
          <a:p>
            <a:pPr marL="0" indent="0">
              <a:buNone/>
            </a:pPr>
            <a:r>
              <a:rPr lang="en-US" dirty="0"/>
              <a:t>• &lt;script&gt;alert(1)&lt;/script&gt;</a:t>
            </a:r>
          </a:p>
          <a:p>
            <a:pPr marL="0" indent="0">
              <a:buNone/>
            </a:pPr>
            <a:endParaRPr lang="en-US" dirty="0"/>
          </a:p>
        </p:txBody>
      </p:sp>
    </p:spTree>
    <p:extLst>
      <p:ext uri="{BB962C8B-B14F-4D97-AF65-F5344CB8AC3E}">
        <p14:creationId xmlns:p14="http://schemas.microsoft.com/office/powerpoint/2010/main" val="895369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C33A1-2612-B58F-7D1A-CCF161D3CE18}"/>
              </a:ext>
            </a:extLst>
          </p:cNvPr>
          <p:cNvSpPr>
            <a:spLocks noGrp="1"/>
          </p:cNvSpPr>
          <p:nvPr>
            <p:ph type="title"/>
          </p:nvPr>
        </p:nvSpPr>
        <p:spPr/>
        <p:txBody>
          <a:bodyPr/>
          <a:lstStyle/>
          <a:p>
            <a:r>
              <a:rPr lang="en-US" dirty="0"/>
              <a:t>Security Status – Extremely Vulnerable</a:t>
            </a:r>
          </a:p>
        </p:txBody>
      </p:sp>
      <p:sp>
        <p:nvSpPr>
          <p:cNvPr id="3" name="Content Placeholder 2">
            <a:extLst>
              <a:ext uri="{FF2B5EF4-FFF2-40B4-BE49-F238E27FC236}">
                <a16:creationId xmlns:a16="http://schemas.microsoft.com/office/drawing/2014/main" id="{60AB1235-8593-45FA-B70B-E47ED1AE8225}"/>
              </a:ext>
            </a:extLst>
          </p:cNvPr>
          <p:cNvSpPr>
            <a:spLocks noGrp="1"/>
          </p:cNvSpPr>
          <p:nvPr>
            <p:ph idx="1"/>
          </p:nvPr>
        </p:nvSpPr>
        <p:spPr/>
        <p:txBody>
          <a:bodyPr/>
          <a:lstStyle/>
          <a:p>
            <a:pPr marL="228600" lvl="0" indent="-228600" algn="l" rtl="0">
              <a:lnSpc>
                <a:spcPct val="80000"/>
              </a:lnSpc>
              <a:spcBef>
                <a:spcPts val="0"/>
              </a:spcBef>
              <a:spcAft>
                <a:spcPts val="0"/>
              </a:spcAft>
              <a:buClr>
                <a:schemeClr val="dk1"/>
              </a:buClr>
              <a:buSzPts val="2800"/>
              <a:buChar char="•"/>
            </a:pPr>
            <a:r>
              <a:rPr lang="en-US" dirty="0"/>
              <a:t>Hacker can steal all records in </a:t>
            </a:r>
            <a:r>
              <a:rPr lang="en-US" dirty="0" err="1"/>
              <a:t>Internshala</a:t>
            </a:r>
            <a:r>
              <a:rPr lang="en-US" dirty="0"/>
              <a:t> databases </a:t>
            </a:r>
          </a:p>
          <a:p>
            <a:pPr marL="228600" lvl="0" indent="-228600" algn="l" rtl="0">
              <a:lnSpc>
                <a:spcPct val="80000"/>
              </a:lnSpc>
              <a:spcBef>
                <a:spcPts val="1000"/>
              </a:spcBef>
              <a:spcAft>
                <a:spcPts val="0"/>
              </a:spcAft>
              <a:buClr>
                <a:schemeClr val="dk1"/>
              </a:buClr>
              <a:buSzPts val="2800"/>
              <a:buChar char="•"/>
            </a:pPr>
            <a:r>
              <a:rPr lang="en-US" dirty="0"/>
              <a:t>Hacker can take control of complete server including View, Add, Edit, Delete files and folders </a:t>
            </a:r>
          </a:p>
          <a:p>
            <a:pPr marL="228600" lvl="0" indent="-228600" algn="l" rtl="0">
              <a:lnSpc>
                <a:spcPct val="80000"/>
              </a:lnSpc>
              <a:spcBef>
                <a:spcPts val="1000"/>
              </a:spcBef>
              <a:spcAft>
                <a:spcPts val="0"/>
              </a:spcAft>
              <a:buClr>
                <a:schemeClr val="dk1"/>
              </a:buClr>
              <a:buSzPts val="2800"/>
              <a:buChar char="•"/>
            </a:pPr>
            <a:r>
              <a:rPr lang="en-US" dirty="0"/>
              <a:t>Hacker can change source code of application to host malware</a:t>
            </a:r>
          </a:p>
          <a:p>
            <a:pPr marL="228600" lvl="0" indent="-228600" algn="l" rtl="0">
              <a:lnSpc>
                <a:spcPct val="80000"/>
              </a:lnSpc>
              <a:spcBef>
                <a:spcPts val="1000"/>
              </a:spcBef>
              <a:spcAft>
                <a:spcPts val="0"/>
              </a:spcAft>
              <a:buClr>
                <a:schemeClr val="dk1"/>
              </a:buClr>
              <a:buSzPts val="2800"/>
              <a:buChar char="•"/>
            </a:pPr>
            <a:r>
              <a:rPr lang="en-US" dirty="0"/>
              <a:t>Server side and Client side filters not configured properly </a:t>
            </a:r>
          </a:p>
          <a:p>
            <a:pPr marL="228600" lvl="0" indent="-228600" algn="l" rtl="0">
              <a:lnSpc>
                <a:spcPct val="80000"/>
              </a:lnSpc>
              <a:spcBef>
                <a:spcPts val="1000"/>
              </a:spcBef>
              <a:spcAft>
                <a:spcPts val="0"/>
              </a:spcAft>
              <a:buClr>
                <a:schemeClr val="dk1"/>
              </a:buClr>
              <a:buSzPts val="2800"/>
              <a:buChar char="•"/>
            </a:pPr>
            <a:r>
              <a:rPr lang="en-US" dirty="0"/>
              <a:t>User data is not secured properly and can be </a:t>
            </a:r>
            <a:r>
              <a:rPr lang="en-US" dirty="0" err="1"/>
              <a:t>breadched</a:t>
            </a:r>
            <a:endParaRPr lang="en-US" dirty="0"/>
          </a:p>
          <a:p>
            <a:pPr marL="228600" lvl="0" indent="-228600" algn="l" rtl="0">
              <a:lnSpc>
                <a:spcPct val="80000"/>
              </a:lnSpc>
              <a:spcBef>
                <a:spcPts val="1000"/>
              </a:spcBef>
              <a:spcAft>
                <a:spcPts val="0"/>
              </a:spcAft>
              <a:buClr>
                <a:schemeClr val="dk1"/>
              </a:buClr>
              <a:buSzPts val="2800"/>
              <a:buChar char="•"/>
            </a:pPr>
            <a:r>
              <a:rPr lang="en-US" dirty="0"/>
              <a:t>Authentication and Authorization issues</a:t>
            </a:r>
          </a:p>
          <a:p>
            <a:endParaRPr lang="en-US" dirty="0"/>
          </a:p>
        </p:txBody>
      </p:sp>
    </p:spTree>
    <p:extLst>
      <p:ext uri="{BB962C8B-B14F-4D97-AF65-F5344CB8AC3E}">
        <p14:creationId xmlns:p14="http://schemas.microsoft.com/office/powerpoint/2010/main" val="3031342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2B7C1-89DE-4F62-E74A-ECB00ADC3D38}"/>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D10461BB-12FF-674F-77D7-D44CB01EF89D}"/>
              </a:ext>
            </a:extLst>
          </p:cNvPr>
          <p:cNvSpPr>
            <a:spLocks noGrp="1"/>
          </p:cNvSpPr>
          <p:nvPr>
            <p:ph idx="1"/>
          </p:nvPr>
        </p:nvSpPr>
        <p:spPr/>
        <p:txBody>
          <a:bodyPr/>
          <a:lstStyle/>
          <a:p>
            <a:r>
              <a:rPr lang="en-US" dirty="0"/>
              <a:t>Navigate to http://13.232.162.26/products/details.php?p_id=15 (here I selected product number 15)</a:t>
            </a:r>
          </a:p>
          <a:p>
            <a:endParaRPr lang="en-US" dirty="0"/>
          </a:p>
          <a:p>
            <a:endParaRPr lang="en-US" dirty="0"/>
          </a:p>
        </p:txBody>
      </p:sp>
      <p:pic>
        <p:nvPicPr>
          <p:cNvPr id="5" name="Picture 4">
            <a:extLst>
              <a:ext uri="{FF2B5EF4-FFF2-40B4-BE49-F238E27FC236}">
                <a16:creationId xmlns:a16="http://schemas.microsoft.com/office/drawing/2014/main" id="{3A57BE1D-4C26-DBD5-9A88-013AA9522A36}"/>
              </a:ext>
            </a:extLst>
          </p:cNvPr>
          <p:cNvPicPr>
            <a:picLocks noChangeAspect="1"/>
          </p:cNvPicPr>
          <p:nvPr/>
        </p:nvPicPr>
        <p:blipFill>
          <a:blip r:embed="rId2"/>
          <a:stretch>
            <a:fillRect/>
          </a:stretch>
        </p:blipFill>
        <p:spPr>
          <a:xfrm>
            <a:off x="838200" y="2804160"/>
            <a:ext cx="10059272" cy="3507740"/>
          </a:xfrm>
          <a:prstGeom prst="rect">
            <a:avLst/>
          </a:prstGeom>
        </p:spPr>
      </p:pic>
    </p:spTree>
    <p:extLst>
      <p:ext uri="{BB962C8B-B14F-4D97-AF65-F5344CB8AC3E}">
        <p14:creationId xmlns:p14="http://schemas.microsoft.com/office/powerpoint/2010/main" val="871540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BABF-C043-94FF-248C-DF33FAF557EB}"/>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3266E288-7151-43EF-BA96-E884CE72BC41}"/>
              </a:ext>
            </a:extLst>
          </p:cNvPr>
          <p:cNvSpPr>
            <a:spLocks noGrp="1"/>
          </p:cNvSpPr>
          <p:nvPr>
            <p:ph idx="1"/>
          </p:nvPr>
        </p:nvSpPr>
        <p:spPr/>
        <p:txBody>
          <a:bodyPr/>
          <a:lstStyle/>
          <a:p>
            <a:r>
              <a:rPr lang="en-US" dirty="0"/>
              <a:t>Put the payload as a customer review in the review field: &lt;script&gt;alert(1)&lt;/script&gt; </a:t>
            </a:r>
          </a:p>
          <a:p>
            <a:endParaRPr lang="en-US" dirty="0"/>
          </a:p>
        </p:txBody>
      </p:sp>
      <p:pic>
        <p:nvPicPr>
          <p:cNvPr id="5" name="Picture 4">
            <a:extLst>
              <a:ext uri="{FF2B5EF4-FFF2-40B4-BE49-F238E27FC236}">
                <a16:creationId xmlns:a16="http://schemas.microsoft.com/office/drawing/2014/main" id="{6F13ACFB-3E14-A5DF-DC00-E97109FAAD80}"/>
              </a:ext>
            </a:extLst>
          </p:cNvPr>
          <p:cNvPicPr>
            <a:picLocks noChangeAspect="1"/>
          </p:cNvPicPr>
          <p:nvPr/>
        </p:nvPicPr>
        <p:blipFill>
          <a:blip r:embed="rId2"/>
          <a:stretch>
            <a:fillRect/>
          </a:stretch>
        </p:blipFill>
        <p:spPr>
          <a:xfrm>
            <a:off x="2412737" y="3098800"/>
            <a:ext cx="6066046" cy="2985960"/>
          </a:xfrm>
          <a:prstGeom prst="rect">
            <a:avLst/>
          </a:prstGeom>
        </p:spPr>
      </p:pic>
    </p:spTree>
    <p:extLst>
      <p:ext uri="{BB962C8B-B14F-4D97-AF65-F5344CB8AC3E}">
        <p14:creationId xmlns:p14="http://schemas.microsoft.com/office/powerpoint/2010/main" val="3138333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A0B3F-8955-C0B3-8A77-BC205B0CF15C}"/>
              </a:ext>
            </a:extLst>
          </p:cNvPr>
          <p:cNvSpPr>
            <a:spLocks noGrp="1"/>
          </p:cNvSpPr>
          <p:nvPr>
            <p:ph type="title"/>
          </p:nvPr>
        </p:nvSpPr>
        <p:spPr/>
        <p:txBody>
          <a:bodyPr/>
          <a:lstStyle/>
          <a:p>
            <a:r>
              <a:rPr lang="en-US" dirty="0"/>
              <a:t>BUSINESS IMPACT HIGH</a:t>
            </a:r>
          </a:p>
        </p:txBody>
      </p:sp>
      <p:sp>
        <p:nvSpPr>
          <p:cNvPr id="3" name="Content Placeholder 2">
            <a:extLst>
              <a:ext uri="{FF2B5EF4-FFF2-40B4-BE49-F238E27FC236}">
                <a16:creationId xmlns:a16="http://schemas.microsoft.com/office/drawing/2014/main" id="{5A4A8E42-A1F7-BC86-ADD9-675546D385F3}"/>
              </a:ext>
            </a:extLst>
          </p:cNvPr>
          <p:cNvSpPr>
            <a:spLocks noGrp="1"/>
          </p:cNvSpPr>
          <p:nvPr>
            <p:ph idx="1"/>
          </p:nvPr>
        </p:nvSpPr>
        <p:spPr/>
        <p:txBody>
          <a:bodyPr/>
          <a:lstStyle/>
          <a:p>
            <a:r>
              <a:rPr lang="en-US" dirty="0"/>
              <a:t>All the attacker needs to do is to type in the malicious script in the review field and then anyone opening the link can be attacked by the hacker and victim would see hacker controlled content on the website. As the user trusts the website, he/she will trust the content too.</a:t>
            </a:r>
          </a:p>
        </p:txBody>
      </p:sp>
    </p:spTree>
    <p:extLst>
      <p:ext uri="{BB962C8B-B14F-4D97-AF65-F5344CB8AC3E}">
        <p14:creationId xmlns:p14="http://schemas.microsoft.com/office/powerpoint/2010/main" val="2865297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7ACCD-536C-D485-ED20-9DE26645A68C}"/>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30A8CFE5-8ED9-BFAB-3A82-5C57D70DBFF6}"/>
              </a:ext>
            </a:extLst>
          </p:cNvPr>
          <p:cNvSpPr>
            <a:spLocks noGrp="1"/>
          </p:cNvSpPr>
          <p:nvPr>
            <p:ph idx="1"/>
          </p:nvPr>
        </p:nvSpPr>
        <p:spPr/>
        <p:txBody>
          <a:bodyPr/>
          <a:lstStyle/>
          <a:p>
            <a:pPr marL="0" indent="0">
              <a:buNone/>
            </a:pPr>
            <a:r>
              <a:rPr lang="en-US" dirty="0"/>
              <a:t>• Sanitize all user input and block characters you do not want.</a:t>
            </a:r>
          </a:p>
          <a:p>
            <a:pPr marL="0" indent="0">
              <a:buNone/>
            </a:pPr>
            <a:r>
              <a:rPr lang="en-US" dirty="0"/>
              <a:t>• Convert special HTML characters like ‘ “ &lt; &gt; into HTML entities &amp;</a:t>
            </a:r>
            <a:r>
              <a:rPr lang="en-US" dirty="0" err="1"/>
              <a:t>quot</a:t>
            </a:r>
            <a:r>
              <a:rPr lang="en-US" dirty="0"/>
              <a:t>; %22 &amp;</a:t>
            </a:r>
            <a:r>
              <a:rPr lang="en-US" dirty="0" err="1"/>
              <a:t>lt</a:t>
            </a:r>
            <a:r>
              <a:rPr lang="en-US" dirty="0"/>
              <a:t>; &amp;</a:t>
            </a:r>
            <a:r>
              <a:rPr lang="en-US" dirty="0" err="1"/>
              <a:t>gt</a:t>
            </a:r>
            <a:r>
              <a:rPr lang="en-US" dirty="0"/>
              <a:t>; before printing them on the website</a:t>
            </a:r>
          </a:p>
        </p:txBody>
      </p:sp>
    </p:spTree>
    <p:extLst>
      <p:ext uri="{BB962C8B-B14F-4D97-AF65-F5344CB8AC3E}">
        <p14:creationId xmlns:p14="http://schemas.microsoft.com/office/powerpoint/2010/main" val="29667775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FBFFE-1611-C6C5-7E2C-B0DEDC0D93F2}"/>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31AFE1FC-510D-51C7-150B-36956EEEF377}"/>
              </a:ext>
            </a:extLst>
          </p:cNvPr>
          <p:cNvSpPr>
            <a:spLocks noGrp="1"/>
          </p:cNvSpPr>
          <p:nvPr>
            <p:ph idx="1"/>
          </p:nvPr>
        </p:nvSpPr>
        <p:spPr/>
        <p:txBody>
          <a:bodyPr/>
          <a:lstStyle/>
          <a:p>
            <a:pPr marL="0" indent="0">
              <a:buNone/>
            </a:pPr>
            <a:r>
              <a:rPr lang="en-US" dirty="0">
                <a:hlinkClick r:id="rId3"/>
              </a:rPr>
              <a:t>https://owasp.org/www-community/attacks/xss/</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680327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36C39-5A59-4EA9-5F6A-12C7FB0E91E2}"/>
              </a:ext>
            </a:extLst>
          </p:cNvPr>
          <p:cNvSpPr>
            <a:spLocks noGrp="1"/>
          </p:cNvSpPr>
          <p:nvPr>
            <p:ph type="title"/>
          </p:nvPr>
        </p:nvSpPr>
        <p:spPr/>
        <p:txBody>
          <a:bodyPr/>
          <a:lstStyle/>
          <a:p>
            <a:r>
              <a:rPr lang="en-US" dirty="0"/>
              <a:t>3) IDOR</a:t>
            </a:r>
          </a:p>
        </p:txBody>
      </p:sp>
      <p:sp>
        <p:nvSpPr>
          <p:cNvPr id="3" name="Content Placeholder 2">
            <a:extLst>
              <a:ext uri="{FF2B5EF4-FFF2-40B4-BE49-F238E27FC236}">
                <a16:creationId xmlns:a16="http://schemas.microsoft.com/office/drawing/2014/main" id="{5863C641-4F3A-0030-2C7B-183043500734}"/>
              </a:ext>
            </a:extLst>
          </p:cNvPr>
          <p:cNvSpPr>
            <a:spLocks noGrp="1"/>
          </p:cNvSpPr>
          <p:nvPr>
            <p:ph idx="1"/>
          </p:nvPr>
        </p:nvSpPr>
        <p:spPr/>
        <p:txBody>
          <a:bodyPr/>
          <a:lstStyle/>
          <a:p>
            <a:pPr marL="0" indent="0">
              <a:buNone/>
            </a:pPr>
            <a:r>
              <a:rPr lang="en-US" dirty="0"/>
              <a:t>The My Orders section of the website suffers from an Insecure Direct Object</a:t>
            </a:r>
          </a:p>
          <a:p>
            <a:pPr marL="0" indent="0">
              <a:buNone/>
            </a:pPr>
            <a:r>
              <a:rPr lang="en-US" dirty="0"/>
              <a:t>Affected URL :</a:t>
            </a:r>
          </a:p>
          <a:p>
            <a:pPr marL="0" indent="0">
              <a:buNone/>
            </a:pPr>
            <a:r>
              <a:rPr lang="en-US" dirty="0"/>
              <a:t>• http://13.127.165.218/orders/orders.php?customer=(all customer id’s)</a:t>
            </a:r>
          </a:p>
          <a:p>
            <a:pPr marL="0" indent="0">
              <a:buNone/>
            </a:pPr>
            <a:r>
              <a:rPr lang="en-US" dirty="0"/>
              <a:t>Affected Parameters :</a:t>
            </a:r>
          </a:p>
          <a:p>
            <a:pPr marL="0" indent="0">
              <a:buNone/>
            </a:pPr>
            <a:r>
              <a:rPr lang="en-US" dirty="0"/>
              <a:t>• customer (GET parameters)</a:t>
            </a:r>
          </a:p>
          <a:p>
            <a:pPr marL="0" indent="0">
              <a:buNone/>
            </a:pPr>
            <a:endParaRPr lang="en-US" dirty="0"/>
          </a:p>
        </p:txBody>
      </p:sp>
    </p:spTree>
    <p:extLst>
      <p:ext uri="{BB962C8B-B14F-4D97-AF65-F5344CB8AC3E}">
        <p14:creationId xmlns:p14="http://schemas.microsoft.com/office/powerpoint/2010/main" val="41326990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FFF8-3001-2FDE-A47C-030EFC5ED021}"/>
              </a:ext>
            </a:extLst>
          </p:cNvPr>
          <p:cNvSpPr>
            <a:spLocks noGrp="1"/>
          </p:cNvSpPr>
          <p:nvPr>
            <p:ph type="title"/>
          </p:nvPr>
        </p:nvSpPr>
        <p:spPr/>
        <p:txBody>
          <a:bodyPr/>
          <a:lstStyle/>
          <a:p>
            <a:r>
              <a:rPr lang="en-US" dirty="0"/>
              <a:t>3)IDOR</a:t>
            </a:r>
          </a:p>
        </p:txBody>
      </p:sp>
      <p:sp>
        <p:nvSpPr>
          <p:cNvPr id="3" name="Content Placeholder 2">
            <a:extLst>
              <a:ext uri="{FF2B5EF4-FFF2-40B4-BE49-F238E27FC236}">
                <a16:creationId xmlns:a16="http://schemas.microsoft.com/office/drawing/2014/main" id="{525D53DF-3FE4-9C6F-2A6E-7F454CB64C92}"/>
              </a:ext>
            </a:extLst>
          </p:cNvPr>
          <p:cNvSpPr>
            <a:spLocks noGrp="1"/>
          </p:cNvSpPr>
          <p:nvPr>
            <p:ph idx="1"/>
          </p:nvPr>
        </p:nvSpPr>
        <p:spPr/>
        <p:txBody>
          <a:bodyPr/>
          <a:lstStyle/>
          <a:p>
            <a:pPr marL="0" indent="0">
              <a:buNone/>
            </a:pPr>
            <a:r>
              <a:rPr lang="en-US" dirty="0"/>
              <a:t>Similar issue is found on below modules too,</a:t>
            </a:r>
          </a:p>
          <a:p>
            <a:pPr marL="0" indent="0">
              <a:buNone/>
            </a:pPr>
            <a:r>
              <a:rPr lang="en-US" dirty="0"/>
              <a:t>Affected URL :</a:t>
            </a:r>
          </a:p>
          <a:p>
            <a:pPr marL="0" indent="0">
              <a:buNone/>
            </a:pPr>
            <a:r>
              <a:rPr lang="en-US" dirty="0"/>
              <a:t>• http://13.127.165.218/products/details.php?p_id=(all id’s)</a:t>
            </a:r>
          </a:p>
          <a:p>
            <a:pPr marL="0" indent="0">
              <a:buNone/>
            </a:pPr>
            <a:r>
              <a:rPr lang="en-US" dirty="0"/>
              <a:t>• http://3.6.40.63/forum/index.php?u=/user/profile/(any id)</a:t>
            </a:r>
          </a:p>
          <a:p>
            <a:pPr marL="0" indent="0">
              <a:buNone/>
            </a:pPr>
            <a:r>
              <a:rPr lang="en-US" dirty="0"/>
              <a:t>Affected Parameters :</a:t>
            </a:r>
          </a:p>
          <a:p>
            <a:pPr marL="0" indent="0">
              <a:buNone/>
            </a:pPr>
            <a:r>
              <a:rPr lang="en-US" dirty="0"/>
              <a:t>• </a:t>
            </a:r>
            <a:r>
              <a:rPr lang="en-US" dirty="0" err="1"/>
              <a:t>p_id</a:t>
            </a:r>
            <a:r>
              <a:rPr lang="en-US" dirty="0"/>
              <a:t> (GET parameters)</a:t>
            </a:r>
          </a:p>
          <a:p>
            <a:pPr marL="0" indent="0">
              <a:buNone/>
            </a:pPr>
            <a:r>
              <a:rPr lang="en-US" dirty="0"/>
              <a:t>• u=/user/profile/(any id)</a:t>
            </a:r>
          </a:p>
          <a:p>
            <a:pPr marL="0" indent="0">
              <a:buNone/>
            </a:pPr>
            <a:endParaRPr lang="en-US" dirty="0"/>
          </a:p>
        </p:txBody>
      </p:sp>
    </p:spTree>
    <p:extLst>
      <p:ext uri="{BB962C8B-B14F-4D97-AF65-F5344CB8AC3E}">
        <p14:creationId xmlns:p14="http://schemas.microsoft.com/office/powerpoint/2010/main" val="463593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74E04-D9C2-9F7B-ACDE-86495E1DF55F}"/>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907A67FD-D0CB-59D4-ACC5-4F8995797C75}"/>
              </a:ext>
            </a:extLst>
          </p:cNvPr>
          <p:cNvSpPr>
            <a:spLocks noGrp="1"/>
          </p:cNvSpPr>
          <p:nvPr>
            <p:ph idx="1"/>
          </p:nvPr>
        </p:nvSpPr>
        <p:spPr/>
        <p:txBody>
          <a:bodyPr>
            <a:normAutofit fontScale="85000" lnSpcReduction="20000"/>
          </a:bodyPr>
          <a:lstStyle/>
          <a:p>
            <a:pPr marL="0" indent="0">
              <a:buNone/>
            </a:pPr>
            <a:r>
              <a:rPr lang="en-US" dirty="0"/>
              <a:t>• Login to your account and go to My </a:t>
            </a:r>
          </a:p>
          <a:p>
            <a:pPr marL="0" indent="0">
              <a:buNone/>
            </a:pPr>
            <a:r>
              <a:rPr lang="en-US" dirty="0"/>
              <a:t>Orders section.</a:t>
            </a:r>
          </a:p>
          <a:p>
            <a:pPr marL="0" indent="0">
              <a:buNone/>
            </a:pPr>
            <a:r>
              <a:rPr lang="en-US" dirty="0"/>
              <a:t>• Your My Orders section will be shown </a:t>
            </a:r>
          </a:p>
          <a:p>
            <a:pPr marL="0" indent="0">
              <a:buNone/>
            </a:pPr>
            <a:r>
              <a:rPr lang="en-US" dirty="0"/>
              <a:t>to you.</a:t>
            </a:r>
          </a:p>
          <a:p>
            <a:pPr marL="0" indent="0">
              <a:buNone/>
            </a:pPr>
            <a:r>
              <a:rPr lang="en-US" dirty="0"/>
              <a:t>• Notice the URL : </a:t>
            </a:r>
          </a:p>
          <a:p>
            <a:pPr marL="0" indent="0">
              <a:buNone/>
            </a:pPr>
            <a:r>
              <a:rPr lang="en-US" dirty="0"/>
              <a:t>http://13.127.165.218/orders/orders.ph</a:t>
            </a:r>
          </a:p>
          <a:p>
            <a:pPr marL="0" indent="0">
              <a:buNone/>
            </a:pPr>
            <a:r>
              <a:rPr lang="en-US" dirty="0" err="1"/>
              <a:t>p?customer</a:t>
            </a:r>
            <a:r>
              <a:rPr lang="en-US" dirty="0"/>
              <a:t>=16</a:t>
            </a:r>
          </a:p>
          <a:p>
            <a:pPr marL="0" indent="0">
              <a:buNone/>
            </a:pPr>
            <a:r>
              <a:rPr lang="en-US" dirty="0"/>
              <a:t>• It contains customer id of the user and </a:t>
            </a:r>
          </a:p>
          <a:p>
            <a:pPr marL="0" indent="0">
              <a:buNone/>
            </a:pPr>
            <a:r>
              <a:rPr lang="en-US" dirty="0"/>
              <a:t>we get the order details along with </a:t>
            </a:r>
          </a:p>
          <a:p>
            <a:pPr marL="0" indent="0">
              <a:buNone/>
            </a:pPr>
            <a:r>
              <a:rPr lang="en-US" dirty="0"/>
              <a:t>shipping details and payment mode of </a:t>
            </a:r>
          </a:p>
          <a:p>
            <a:pPr marL="0" indent="0">
              <a:buNone/>
            </a:pPr>
            <a:r>
              <a:rPr lang="en-US" dirty="0"/>
              <a:t>our user</a:t>
            </a:r>
          </a:p>
        </p:txBody>
      </p:sp>
      <p:pic>
        <p:nvPicPr>
          <p:cNvPr id="5" name="Picture 4">
            <a:extLst>
              <a:ext uri="{FF2B5EF4-FFF2-40B4-BE49-F238E27FC236}">
                <a16:creationId xmlns:a16="http://schemas.microsoft.com/office/drawing/2014/main" id="{1AF3B573-E9D0-865A-5487-D5A902F880CC}"/>
              </a:ext>
            </a:extLst>
          </p:cNvPr>
          <p:cNvPicPr>
            <a:picLocks noChangeAspect="1"/>
          </p:cNvPicPr>
          <p:nvPr/>
        </p:nvPicPr>
        <p:blipFill>
          <a:blip r:embed="rId2"/>
          <a:stretch>
            <a:fillRect/>
          </a:stretch>
        </p:blipFill>
        <p:spPr>
          <a:xfrm>
            <a:off x="6309360" y="798625"/>
            <a:ext cx="5516880" cy="4732430"/>
          </a:xfrm>
          <a:prstGeom prst="rect">
            <a:avLst/>
          </a:prstGeom>
        </p:spPr>
      </p:pic>
    </p:spTree>
    <p:extLst>
      <p:ext uri="{BB962C8B-B14F-4D97-AF65-F5344CB8AC3E}">
        <p14:creationId xmlns:p14="http://schemas.microsoft.com/office/powerpoint/2010/main" val="3500182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214BA-91D4-546E-0DA8-787FBBB149E1}"/>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C862255F-8986-619D-633F-F8D498A8B633}"/>
              </a:ext>
            </a:extLst>
          </p:cNvPr>
          <p:cNvSpPr>
            <a:spLocks noGrp="1"/>
          </p:cNvSpPr>
          <p:nvPr>
            <p:ph idx="1"/>
          </p:nvPr>
        </p:nvSpPr>
        <p:spPr/>
        <p:txBody>
          <a:bodyPr/>
          <a:lstStyle/>
          <a:p>
            <a:pPr marL="0" indent="0">
              <a:buNone/>
            </a:pPr>
            <a:r>
              <a:rPr lang="en-US" dirty="0"/>
              <a:t>Since, the customer id is clearly visible, let’s intercept the request and brute force the customer id’s of all available customers.</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7EB27E26-DA7A-6EAD-2871-AD89CFC38769}"/>
              </a:ext>
            </a:extLst>
          </p:cNvPr>
          <p:cNvPicPr>
            <a:picLocks noChangeAspect="1"/>
          </p:cNvPicPr>
          <p:nvPr/>
        </p:nvPicPr>
        <p:blipFill>
          <a:blip r:embed="rId2"/>
          <a:stretch>
            <a:fillRect/>
          </a:stretch>
        </p:blipFill>
        <p:spPr>
          <a:xfrm>
            <a:off x="2240004" y="2808631"/>
            <a:ext cx="6370872" cy="3368332"/>
          </a:xfrm>
          <a:prstGeom prst="rect">
            <a:avLst/>
          </a:prstGeom>
        </p:spPr>
      </p:pic>
    </p:spTree>
    <p:extLst>
      <p:ext uri="{BB962C8B-B14F-4D97-AF65-F5344CB8AC3E}">
        <p14:creationId xmlns:p14="http://schemas.microsoft.com/office/powerpoint/2010/main" val="11412433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D5A94-2F2D-BA46-4F61-306054BAF402}"/>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627F125D-56C7-37C8-304B-9106006D2DB8}"/>
              </a:ext>
            </a:extLst>
          </p:cNvPr>
          <p:cNvSpPr>
            <a:spLocks noGrp="1"/>
          </p:cNvSpPr>
          <p:nvPr>
            <p:ph idx="1"/>
          </p:nvPr>
        </p:nvSpPr>
        <p:spPr/>
        <p:txBody>
          <a:bodyPr/>
          <a:lstStyle/>
          <a:p>
            <a:pPr marL="0" indent="0">
              <a:buNone/>
            </a:pPr>
            <a:r>
              <a:rPr lang="en-US" dirty="0"/>
              <a:t>ACESSING OTHER USERS ACCOUNT BI CHANGING ID</a:t>
            </a:r>
          </a:p>
          <a:p>
            <a:pPr marL="0" indent="0">
              <a:buNone/>
            </a:pPr>
            <a:r>
              <a:rPr lang="en-US" dirty="0"/>
              <a:t>Now, we change the customer id to 5.</a:t>
            </a:r>
          </a:p>
          <a:p>
            <a:pPr marL="0" indent="0">
              <a:buNone/>
            </a:pPr>
            <a:r>
              <a:rPr lang="en-US" dirty="0"/>
              <a:t> We get the order details along with </a:t>
            </a:r>
          </a:p>
          <a:p>
            <a:pPr marL="0" indent="0">
              <a:buNone/>
            </a:pPr>
            <a:r>
              <a:rPr lang="en-US" dirty="0"/>
              <a:t>shipping details and payment mode of </a:t>
            </a:r>
          </a:p>
          <a:p>
            <a:pPr marL="0" indent="0">
              <a:buNone/>
            </a:pPr>
            <a:r>
              <a:rPr lang="en-US" dirty="0"/>
              <a:t>other customers(here the user with </a:t>
            </a:r>
          </a:p>
          <a:p>
            <a:pPr marL="0" indent="0">
              <a:buNone/>
            </a:pPr>
            <a:r>
              <a:rPr lang="en-US" dirty="0"/>
              <a:t>customer id = 5).</a:t>
            </a:r>
          </a:p>
          <a:p>
            <a:pPr marL="0" indent="0">
              <a:buNone/>
            </a:pPr>
            <a:endParaRPr lang="en-US" dirty="0"/>
          </a:p>
        </p:txBody>
      </p:sp>
      <p:pic>
        <p:nvPicPr>
          <p:cNvPr id="5" name="Picture 4">
            <a:extLst>
              <a:ext uri="{FF2B5EF4-FFF2-40B4-BE49-F238E27FC236}">
                <a16:creationId xmlns:a16="http://schemas.microsoft.com/office/drawing/2014/main" id="{10F9D4C9-03A6-6F3C-96EE-86E362C10BC7}"/>
              </a:ext>
            </a:extLst>
          </p:cNvPr>
          <p:cNvPicPr>
            <a:picLocks noChangeAspect="1"/>
          </p:cNvPicPr>
          <p:nvPr/>
        </p:nvPicPr>
        <p:blipFill>
          <a:blip r:embed="rId2"/>
          <a:stretch>
            <a:fillRect/>
          </a:stretch>
        </p:blipFill>
        <p:spPr>
          <a:xfrm>
            <a:off x="6726964" y="2793877"/>
            <a:ext cx="5220152" cy="2834886"/>
          </a:xfrm>
          <a:prstGeom prst="rect">
            <a:avLst/>
          </a:prstGeom>
        </p:spPr>
      </p:pic>
    </p:spTree>
    <p:extLst>
      <p:ext uri="{BB962C8B-B14F-4D97-AF65-F5344CB8AC3E}">
        <p14:creationId xmlns:p14="http://schemas.microsoft.com/office/powerpoint/2010/main" val="3265362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76AF4-9F60-F054-5515-FDC5D9563698}"/>
              </a:ext>
            </a:extLst>
          </p:cNvPr>
          <p:cNvSpPr>
            <a:spLocks noGrp="1"/>
          </p:cNvSpPr>
          <p:nvPr>
            <p:ph type="title"/>
          </p:nvPr>
        </p:nvSpPr>
        <p:spPr/>
        <p:txBody>
          <a:bodyPr/>
          <a:lstStyle/>
          <a:p>
            <a:r>
              <a:rPr lang="en-US" dirty="0"/>
              <a:t>Vulnerability Statistics</a:t>
            </a:r>
          </a:p>
        </p:txBody>
      </p:sp>
      <p:graphicFrame>
        <p:nvGraphicFramePr>
          <p:cNvPr id="4" name="Table 4">
            <a:extLst>
              <a:ext uri="{FF2B5EF4-FFF2-40B4-BE49-F238E27FC236}">
                <a16:creationId xmlns:a16="http://schemas.microsoft.com/office/drawing/2014/main" id="{CBBEF0AD-D370-5B2D-FE8C-130300395006}"/>
              </a:ext>
            </a:extLst>
          </p:cNvPr>
          <p:cNvGraphicFramePr>
            <a:graphicFrameLocks noGrp="1"/>
          </p:cNvGraphicFramePr>
          <p:nvPr>
            <p:ph idx="1"/>
            <p:extLst>
              <p:ext uri="{D42A27DB-BD31-4B8C-83A1-F6EECF244321}">
                <p14:modId xmlns:p14="http://schemas.microsoft.com/office/powerpoint/2010/main" val="2110108966"/>
              </p:ext>
            </p:extLst>
          </p:nvPr>
        </p:nvGraphicFramePr>
        <p:xfrm>
          <a:off x="765110" y="2015412"/>
          <a:ext cx="1586204" cy="970384"/>
        </p:xfrm>
        <a:graphic>
          <a:graphicData uri="http://schemas.openxmlformats.org/drawingml/2006/table">
            <a:tbl>
              <a:tblPr firstRow="1" bandRow="1">
                <a:tableStyleId>{5C22544A-7EE6-4342-B048-85BDC9FD1C3A}</a:tableStyleId>
              </a:tblPr>
              <a:tblGrid>
                <a:gridCol w="1586204">
                  <a:extLst>
                    <a:ext uri="{9D8B030D-6E8A-4147-A177-3AD203B41FA5}">
                      <a16:colId xmlns:a16="http://schemas.microsoft.com/office/drawing/2014/main" val="191187936"/>
                    </a:ext>
                  </a:extLst>
                </a:gridCol>
              </a:tblGrid>
              <a:tr h="425718">
                <a:tc>
                  <a:txBody>
                    <a:bodyPr/>
                    <a:lstStyle/>
                    <a:p>
                      <a:r>
                        <a:rPr lang="en-US" dirty="0">
                          <a:solidFill>
                            <a:schemeClr val="tx1"/>
                          </a:solidFill>
                        </a:rPr>
                        <a:t>CRITICAL</a:t>
                      </a:r>
                    </a:p>
                  </a:txBody>
                  <a:tcPr>
                    <a:solidFill>
                      <a:srgbClr val="C00000"/>
                    </a:solidFill>
                  </a:tcPr>
                </a:tc>
                <a:extLst>
                  <a:ext uri="{0D108BD9-81ED-4DB2-BD59-A6C34878D82A}">
                    <a16:rowId xmlns:a16="http://schemas.microsoft.com/office/drawing/2014/main" val="2970403057"/>
                  </a:ext>
                </a:extLst>
              </a:tr>
              <a:tr h="544666">
                <a:tc>
                  <a:txBody>
                    <a:bodyPr/>
                    <a:lstStyle/>
                    <a:p>
                      <a:r>
                        <a:rPr lang="en-US" dirty="0"/>
                        <a:t>11</a:t>
                      </a:r>
                    </a:p>
                  </a:txBody>
                  <a:tcPr/>
                </a:tc>
                <a:extLst>
                  <a:ext uri="{0D108BD9-81ED-4DB2-BD59-A6C34878D82A}">
                    <a16:rowId xmlns:a16="http://schemas.microsoft.com/office/drawing/2014/main" val="965436181"/>
                  </a:ext>
                </a:extLst>
              </a:tr>
            </a:tbl>
          </a:graphicData>
        </a:graphic>
      </p:graphicFrame>
      <p:graphicFrame>
        <p:nvGraphicFramePr>
          <p:cNvPr id="5" name="Table 4">
            <a:extLst>
              <a:ext uri="{FF2B5EF4-FFF2-40B4-BE49-F238E27FC236}">
                <a16:creationId xmlns:a16="http://schemas.microsoft.com/office/drawing/2014/main" id="{3788C8E6-4F55-37C2-7804-98511987A39F}"/>
              </a:ext>
            </a:extLst>
          </p:cNvPr>
          <p:cNvGraphicFramePr>
            <a:graphicFrameLocks/>
          </p:cNvGraphicFramePr>
          <p:nvPr>
            <p:extLst>
              <p:ext uri="{D42A27DB-BD31-4B8C-83A1-F6EECF244321}">
                <p14:modId xmlns:p14="http://schemas.microsoft.com/office/powerpoint/2010/main" val="201819478"/>
              </p:ext>
            </p:extLst>
          </p:nvPr>
        </p:nvGraphicFramePr>
        <p:xfrm>
          <a:off x="7700865" y="2015412"/>
          <a:ext cx="1586204" cy="970384"/>
        </p:xfrm>
        <a:graphic>
          <a:graphicData uri="http://schemas.openxmlformats.org/drawingml/2006/table">
            <a:tbl>
              <a:tblPr firstRow="1" bandRow="1">
                <a:tableStyleId>{5C22544A-7EE6-4342-B048-85BDC9FD1C3A}</a:tableStyleId>
              </a:tblPr>
              <a:tblGrid>
                <a:gridCol w="1586204">
                  <a:extLst>
                    <a:ext uri="{9D8B030D-6E8A-4147-A177-3AD203B41FA5}">
                      <a16:colId xmlns:a16="http://schemas.microsoft.com/office/drawing/2014/main" val="191187936"/>
                    </a:ext>
                  </a:extLst>
                </a:gridCol>
              </a:tblGrid>
              <a:tr h="425718">
                <a:tc>
                  <a:txBody>
                    <a:bodyPr/>
                    <a:lstStyle/>
                    <a:p>
                      <a:r>
                        <a:rPr lang="en-US" dirty="0">
                          <a:solidFill>
                            <a:schemeClr val="tx1"/>
                          </a:solidFill>
                        </a:rPr>
                        <a:t>SEVERE</a:t>
                      </a:r>
                    </a:p>
                  </a:txBody>
                  <a:tcPr>
                    <a:solidFill>
                      <a:schemeClr val="accent2"/>
                    </a:solidFill>
                  </a:tcPr>
                </a:tc>
                <a:extLst>
                  <a:ext uri="{0D108BD9-81ED-4DB2-BD59-A6C34878D82A}">
                    <a16:rowId xmlns:a16="http://schemas.microsoft.com/office/drawing/2014/main" val="2970403057"/>
                  </a:ext>
                </a:extLst>
              </a:tr>
              <a:tr h="544666">
                <a:tc>
                  <a:txBody>
                    <a:bodyPr/>
                    <a:lstStyle/>
                    <a:p>
                      <a:r>
                        <a:rPr lang="en-US" dirty="0"/>
                        <a:t>9</a:t>
                      </a:r>
                    </a:p>
                  </a:txBody>
                  <a:tcPr/>
                </a:tc>
                <a:extLst>
                  <a:ext uri="{0D108BD9-81ED-4DB2-BD59-A6C34878D82A}">
                    <a16:rowId xmlns:a16="http://schemas.microsoft.com/office/drawing/2014/main" val="965436181"/>
                  </a:ext>
                </a:extLst>
              </a:tr>
            </a:tbl>
          </a:graphicData>
        </a:graphic>
      </p:graphicFrame>
      <p:graphicFrame>
        <p:nvGraphicFramePr>
          <p:cNvPr id="6" name="Table 4">
            <a:extLst>
              <a:ext uri="{FF2B5EF4-FFF2-40B4-BE49-F238E27FC236}">
                <a16:creationId xmlns:a16="http://schemas.microsoft.com/office/drawing/2014/main" id="{5C76E43D-C26F-C49B-CDA1-4BF6D9D8F7E5}"/>
              </a:ext>
            </a:extLst>
          </p:cNvPr>
          <p:cNvGraphicFramePr>
            <a:graphicFrameLocks/>
          </p:cNvGraphicFramePr>
          <p:nvPr>
            <p:extLst>
              <p:ext uri="{D42A27DB-BD31-4B8C-83A1-F6EECF244321}">
                <p14:modId xmlns:p14="http://schemas.microsoft.com/office/powerpoint/2010/main" val="1884320854"/>
              </p:ext>
            </p:extLst>
          </p:nvPr>
        </p:nvGraphicFramePr>
        <p:xfrm>
          <a:off x="765110" y="4319456"/>
          <a:ext cx="1695060" cy="970384"/>
        </p:xfrm>
        <a:graphic>
          <a:graphicData uri="http://schemas.openxmlformats.org/drawingml/2006/table">
            <a:tbl>
              <a:tblPr firstRow="1" bandRow="1">
                <a:tableStyleId>{5C22544A-7EE6-4342-B048-85BDC9FD1C3A}</a:tableStyleId>
              </a:tblPr>
              <a:tblGrid>
                <a:gridCol w="1695060">
                  <a:extLst>
                    <a:ext uri="{9D8B030D-6E8A-4147-A177-3AD203B41FA5}">
                      <a16:colId xmlns:a16="http://schemas.microsoft.com/office/drawing/2014/main" val="191187936"/>
                    </a:ext>
                  </a:extLst>
                </a:gridCol>
              </a:tblGrid>
              <a:tr h="425718">
                <a:tc>
                  <a:txBody>
                    <a:bodyPr/>
                    <a:lstStyle/>
                    <a:p>
                      <a:r>
                        <a:rPr lang="en-US" dirty="0">
                          <a:solidFill>
                            <a:schemeClr val="tx1"/>
                          </a:solidFill>
                        </a:rPr>
                        <a:t>Moderate</a:t>
                      </a:r>
                    </a:p>
                  </a:txBody>
                  <a:tcPr>
                    <a:solidFill>
                      <a:srgbClr val="FFFF00"/>
                    </a:solidFill>
                  </a:tcPr>
                </a:tc>
                <a:extLst>
                  <a:ext uri="{0D108BD9-81ED-4DB2-BD59-A6C34878D82A}">
                    <a16:rowId xmlns:a16="http://schemas.microsoft.com/office/drawing/2014/main" val="2970403057"/>
                  </a:ext>
                </a:extLst>
              </a:tr>
              <a:tr h="544666">
                <a:tc>
                  <a:txBody>
                    <a:bodyPr/>
                    <a:lstStyle/>
                    <a:p>
                      <a:r>
                        <a:rPr lang="en-US" dirty="0"/>
                        <a:t>4</a:t>
                      </a:r>
                    </a:p>
                  </a:txBody>
                  <a:tcPr/>
                </a:tc>
                <a:extLst>
                  <a:ext uri="{0D108BD9-81ED-4DB2-BD59-A6C34878D82A}">
                    <a16:rowId xmlns:a16="http://schemas.microsoft.com/office/drawing/2014/main" val="965436181"/>
                  </a:ext>
                </a:extLst>
              </a:tr>
            </a:tbl>
          </a:graphicData>
        </a:graphic>
      </p:graphicFrame>
      <p:graphicFrame>
        <p:nvGraphicFramePr>
          <p:cNvPr id="7" name="Table 4">
            <a:extLst>
              <a:ext uri="{FF2B5EF4-FFF2-40B4-BE49-F238E27FC236}">
                <a16:creationId xmlns:a16="http://schemas.microsoft.com/office/drawing/2014/main" id="{02A8BFA9-DC1F-2954-0306-EA83C0C826ED}"/>
              </a:ext>
            </a:extLst>
          </p:cNvPr>
          <p:cNvGraphicFramePr>
            <a:graphicFrameLocks/>
          </p:cNvGraphicFramePr>
          <p:nvPr>
            <p:extLst>
              <p:ext uri="{D42A27DB-BD31-4B8C-83A1-F6EECF244321}">
                <p14:modId xmlns:p14="http://schemas.microsoft.com/office/powerpoint/2010/main" val="3973089497"/>
              </p:ext>
            </p:extLst>
          </p:nvPr>
        </p:nvGraphicFramePr>
        <p:xfrm>
          <a:off x="7700865" y="4465618"/>
          <a:ext cx="1586204" cy="970384"/>
        </p:xfrm>
        <a:graphic>
          <a:graphicData uri="http://schemas.openxmlformats.org/drawingml/2006/table">
            <a:tbl>
              <a:tblPr firstRow="1" bandRow="1">
                <a:tableStyleId>{5C22544A-7EE6-4342-B048-85BDC9FD1C3A}</a:tableStyleId>
              </a:tblPr>
              <a:tblGrid>
                <a:gridCol w="1586204">
                  <a:extLst>
                    <a:ext uri="{9D8B030D-6E8A-4147-A177-3AD203B41FA5}">
                      <a16:colId xmlns:a16="http://schemas.microsoft.com/office/drawing/2014/main" val="191187936"/>
                    </a:ext>
                  </a:extLst>
                </a:gridCol>
              </a:tblGrid>
              <a:tr h="425718">
                <a:tc>
                  <a:txBody>
                    <a:bodyPr/>
                    <a:lstStyle/>
                    <a:p>
                      <a:r>
                        <a:rPr lang="en-US" dirty="0">
                          <a:solidFill>
                            <a:schemeClr val="tx1"/>
                          </a:solidFill>
                        </a:rPr>
                        <a:t>LOW</a:t>
                      </a:r>
                    </a:p>
                  </a:txBody>
                  <a:tcPr>
                    <a:solidFill>
                      <a:srgbClr val="92D050"/>
                    </a:solidFill>
                  </a:tcPr>
                </a:tc>
                <a:extLst>
                  <a:ext uri="{0D108BD9-81ED-4DB2-BD59-A6C34878D82A}">
                    <a16:rowId xmlns:a16="http://schemas.microsoft.com/office/drawing/2014/main" val="2970403057"/>
                  </a:ext>
                </a:extLst>
              </a:tr>
              <a:tr h="544666">
                <a:tc>
                  <a:txBody>
                    <a:bodyPr/>
                    <a:lstStyle/>
                    <a:p>
                      <a:r>
                        <a:rPr lang="en-US" dirty="0"/>
                        <a:t>6</a:t>
                      </a:r>
                    </a:p>
                  </a:txBody>
                  <a:tcPr/>
                </a:tc>
                <a:extLst>
                  <a:ext uri="{0D108BD9-81ED-4DB2-BD59-A6C34878D82A}">
                    <a16:rowId xmlns:a16="http://schemas.microsoft.com/office/drawing/2014/main" val="965436181"/>
                  </a:ext>
                </a:extLst>
              </a:tr>
            </a:tbl>
          </a:graphicData>
        </a:graphic>
      </p:graphicFrame>
    </p:spTree>
    <p:extLst>
      <p:ext uri="{BB962C8B-B14F-4D97-AF65-F5344CB8AC3E}">
        <p14:creationId xmlns:p14="http://schemas.microsoft.com/office/powerpoint/2010/main" val="31629669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8D0D3-5FB0-3AE2-4985-FF5594CC5145}"/>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0F350B3F-A7FF-A85F-C46B-17DB696D3CB2}"/>
              </a:ext>
            </a:extLst>
          </p:cNvPr>
          <p:cNvPicPr>
            <a:picLocks noGrp="1" noChangeAspect="1"/>
          </p:cNvPicPr>
          <p:nvPr>
            <p:ph idx="1"/>
          </p:nvPr>
        </p:nvPicPr>
        <p:blipFill>
          <a:blip r:embed="rId2"/>
          <a:stretch>
            <a:fillRect/>
          </a:stretch>
        </p:blipFill>
        <p:spPr>
          <a:xfrm>
            <a:off x="289057" y="1896781"/>
            <a:ext cx="5806943" cy="2827265"/>
          </a:xfrm>
        </p:spPr>
      </p:pic>
      <p:pic>
        <p:nvPicPr>
          <p:cNvPr id="7" name="Picture 6">
            <a:extLst>
              <a:ext uri="{FF2B5EF4-FFF2-40B4-BE49-F238E27FC236}">
                <a16:creationId xmlns:a16="http://schemas.microsoft.com/office/drawing/2014/main" id="{7E04BB44-24DD-30F4-6CD1-FD482F9911E5}"/>
              </a:ext>
            </a:extLst>
          </p:cNvPr>
          <p:cNvPicPr>
            <a:picLocks noChangeAspect="1"/>
          </p:cNvPicPr>
          <p:nvPr/>
        </p:nvPicPr>
        <p:blipFill>
          <a:blip r:embed="rId3"/>
          <a:stretch>
            <a:fillRect/>
          </a:stretch>
        </p:blipFill>
        <p:spPr>
          <a:xfrm>
            <a:off x="6431039" y="1760407"/>
            <a:ext cx="5547841" cy="2911092"/>
          </a:xfrm>
          <a:prstGeom prst="rect">
            <a:avLst/>
          </a:prstGeom>
        </p:spPr>
      </p:pic>
    </p:spTree>
    <p:extLst>
      <p:ext uri="{BB962C8B-B14F-4D97-AF65-F5344CB8AC3E}">
        <p14:creationId xmlns:p14="http://schemas.microsoft.com/office/powerpoint/2010/main" val="14318344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075A6-1093-D743-4E03-FACD3CE624C3}"/>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E38E1EDE-F5D1-E9E3-BA74-C011BD183A19}"/>
              </a:ext>
            </a:extLst>
          </p:cNvPr>
          <p:cNvPicPr>
            <a:picLocks noGrp="1" noChangeAspect="1"/>
          </p:cNvPicPr>
          <p:nvPr>
            <p:ph idx="1"/>
          </p:nvPr>
        </p:nvPicPr>
        <p:blipFill>
          <a:blip r:embed="rId2"/>
          <a:stretch>
            <a:fillRect/>
          </a:stretch>
        </p:blipFill>
        <p:spPr>
          <a:xfrm>
            <a:off x="225845" y="1974264"/>
            <a:ext cx="4953429" cy="2530059"/>
          </a:xfrm>
        </p:spPr>
      </p:pic>
      <p:pic>
        <p:nvPicPr>
          <p:cNvPr id="7" name="Picture 6">
            <a:extLst>
              <a:ext uri="{FF2B5EF4-FFF2-40B4-BE49-F238E27FC236}">
                <a16:creationId xmlns:a16="http://schemas.microsoft.com/office/drawing/2014/main" id="{0E1DEEFF-BF9C-472A-1D73-2819D016D28D}"/>
              </a:ext>
            </a:extLst>
          </p:cNvPr>
          <p:cNvPicPr>
            <a:picLocks noChangeAspect="1"/>
          </p:cNvPicPr>
          <p:nvPr/>
        </p:nvPicPr>
        <p:blipFill>
          <a:blip r:embed="rId3"/>
          <a:stretch>
            <a:fillRect/>
          </a:stretch>
        </p:blipFill>
        <p:spPr>
          <a:xfrm>
            <a:off x="6096000" y="1959024"/>
            <a:ext cx="4701947" cy="2491956"/>
          </a:xfrm>
          <a:prstGeom prst="rect">
            <a:avLst/>
          </a:prstGeom>
        </p:spPr>
      </p:pic>
    </p:spTree>
    <p:extLst>
      <p:ext uri="{BB962C8B-B14F-4D97-AF65-F5344CB8AC3E}">
        <p14:creationId xmlns:p14="http://schemas.microsoft.com/office/powerpoint/2010/main" val="20479030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32D6C-CAD1-A3E2-C779-2A64CD0CEC72}"/>
              </a:ext>
            </a:extLst>
          </p:cNvPr>
          <p:cNvSpPr>
            <a:spLocks noGrp="1"/>
          </p:cNvSpPr>
          <p:nvPr>
            <p:ph type="title"/>
          </p:nvPr>
        </p:nvSpPr>
        <p:spPr/>
        <p:txBody>
          <a:bodyPr/>
          <a:lstStyle/>
          <a:p>
            <a:r>
              <a:rPr lang="en-US" dirty="0"/>
              <a:t>Business </a:t>
            </a:r>
            <a:r>
              <a:rPr lang="en-US" dirty="0" err="1"/>
              <a:t>Imapct</a:t>
            </a:r>
            <a:r>
              <a:rPr lang="en-US" dirty="0"/>
              <a:t>- VERY HIGH</a:t>
            </a:r>
          </a:p>
        </p:txBody>
      </p:sp>
      <p:sp>
        <p:nvSpPr>
          <p:cNvPr id="3" name="Content Placeholder 2">
            <a:extLst>
              <a:ext uri="{FF2B5EF4-FFF2-40B4-BE49-F238E27FC236}">
                <a16:creationId xmlns:a16="http://schemas.microsoft.com/office/drawing/2014/main" id="{D7C4F3C4-6BFA-2AF6-A1A4-34FDB2C495A8}"/>
              </a:ext>
            </a:extLst>
          </p:cNvPr>
          <p:cNvSpPr>
            <a:spLocks noGrp="1"/>
          </p:cNvSpPr>
          <p:nvPr>
            <p:ph idx="1"/>
          </p:nvPr>
        </p:nvSpPr>
        <p:spPr/>
        <p:txBody>
          <a:bodyPr>
            <a:normAutofit lnSpcReduction="10000"/>
          </a:bodyPr>
          <a:lstStyle/>
          <a:p>
            <a:pPr marL="0" indent="0">
              <a:buNone/>
            </a:pPr>
            <a:r>
              <a:rPr lang="en-US" dirty="0"/>
              <a:t>This discloses critical </a:t>
            </a:r>
          </a:p>
          <a:p>
            <a:pPr marL="0" indent="0">
              <a:buNone/>
            </a:pPr>
            <a:r>
              <a:rPr lang="en-US" dirty="0"/>
              <a:t>order information of users including:</a:t>
            </a:r>
          </a:p>
          <a:p>
            <a:pPr marL="0" indent="0">
              <a:buNone/>
            </a:pPr>
            <a:r>
              <a:rPr lang="en-US" dirty="0"/>
              <a:t>▪ Name</a:t>
            </a:r>
          </a:p>
          <a:p>
            <a:pPr marL="0" indent="0">
              <a:buNone/>
            </a:pPr>
            <a:r>
              <a:rPr lang="en-US" dirty="0"/>
              <a:t>▪ Mobile Number</a:t>
            </a:r>
          </a:p>
          <a:p>
            <a:pPr marL="0" indent="0">
              <a:buNone/>
            </a:pPr>
            <a:r>
              <a:rPr lang="en-US" dirty="0"/>
              <a:t>▪ Email Address</a:t>
            </a:r>
          </a:p>
          <a:p>
            <a:pPr marL="0" indent="0">
              <a:buNone/>
            </a:pPr>
            <a:r>
              <a:rPr lang="en-US" dirty="0"/>
              <a:t>▪ Physical Address</a:t>
            </a:r>
          </a:p>
          <a:p>
            <a:pPr marL="0" indent="0">
              <a:buNone/>
            </a:pPr>
            <a:r>
              <a:rPr lang="en-US" dirty="0"/>
              <a:t>▪ Order Id</a:t>
            </a:r>
          </a:p>
          <a:p>
            <a:pPr marL="0" indent="0">
              <a:buNone/>
            </a:pPr>
            <a:r>
              <a:rPr lang="en-US" dirty="0"/>
              <a:t>▪ Bill Amount and Breakdown</a:t>
            </a:r>
          </a:p>
          <a:p>
            <a:pPr marL="0" indent="0">
              <a:buNone/>
            </a:pPr>
            <a:r>
              <a:rPr lang="en-US" dirty="0"/>
              <a:t>▪ Payment Mode</a:t>
            </a:r>
          </a:p>
        </p:txBody>
      </p:sp>
    </p:spTree>
    <p:extLst>
      <p:ext uri="{BB962C8B-B14F-4D97-AF65-F5344CB8AC3E}">
        <p14:creationId xmlns:p14="http://schemas.microsoft.com/office/powerpoint/2010/main" val="41630282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A9882-FC7B-86EA-DA35-8A4B3E9E1FF7}"/>
              </a:ext>
            </a:extLst>
          </p:cNvPr>
          <p:cNvSpPr>
            <a:spLocks noGrp="1"/>
          </p:cNvSpPr>
          <p:nvPr>
            <p:ph type="title"/>
          </p:nvPr>
        </p:nvSpPr>
        <p:spPr/>
        <p:txBody>
          <a:bodyPr/>
          <a:lstStyle/>
          <a:p>
            <a:r>
              <a:rPr lang="en-US" dirty="0"/>
              <a:t>Business Impact- Very High</a:t>
            </a:r>
          </a:p>
        </p:txBody>
      </p:sp>
      <p:sp>
        <p:nvSpPr>
          <p:cNvPr id="3" name="Content Placeholder 2">
            <a:extLst>
              <a:ext uri="{FF2B5EF4-FFF2-40B4-BE49-F238E27FC236}">
                <a16:creationId xmlns:a16="http://schemas.microsoft.com/office/drawing/2014/main" id="{0BDB583C-134C-0F12-B038-54B721A14980}"/>
              </a:ext>
            </a:extLst>
          </p:cNvPr>
          <p:cNvSpPr>
            <a:spLocks noGrp="1"/>
          </p:cNvSpPr>
          <p:nvPr>
            <p:ph idx="1"/>
          </p:nvPr>
        </p:nvSpPr>
        <p:spPr/>
        <p:txBody>
          <a:bodyPr/>
          <a:lstStyle/>
          <a:p>
            <a:pPr marL="0" indent="0">
              <a:buNone/>
            </a:pPr>
            <a:r>
              <a:rPr lang="en-US" dirty="0"/>
              <a:t>• More over, as there is no rate limiting checks, attacker can brute force the customer id for all possible values and get </a:t>
            </a:r>
          </a:p>
          <a:p>
            <a:pPr marL="0" indent="0">
              <a:buNone/>
            </a:pPr>
            <a:r>
              <a:rPr lang="en-US" dirty="0"/>
              <a:t>bill information of each and every user of the organization resulting is a massive information leakage.</a:t>
            </a:r>
          </a:p>
          <a:p>
            <a:pPr marL="0" indent="0">
              <a:buNone/>
            </a:pPr>
            <a:r>
              <a:rPr lang="en-US" dirty="0"/>
              <a:t>• As a PoC, order details of few users are dumped in the folder named “customer order details”</a:t>
            </a:r>
          </a:p>
          <a:p>
            <a:pPr marL="0" indent="0">
              <a:buNone/>
            </a:pPr>
            <a:endParaRPr lang="en-US" dirty="0"/>
          </a:p>
        </p:txBody>
      </p:sp>
    </p:spTree>
    <p:extLst>
      <p:ext uri="{BB962C8B-B14F-4D97-AF65-F5344CB8AC3E}">
        <p14:creationId xmlns:p14="http://schemas.microsoft.com/office/powerpoint/2010/main" val="38378520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7BDA1-BF46-8F8C-9D97-F4908D8E1394}"/>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550E0373-C796-9500-96F3-D5D11B877F33}"/>
              </a:ext>
            </a:extLst>
          </p:cNvPr>
          <p:cNvSpPr>
            <a:spLocks noGrp="1"/>
          </p:cNvSpPr>
          <p:nvPr>
            <p:ph idx="1"/>
          </p:nvPr>
        </p:nvSpPr>
        <p:spPr/>
        <p:txBody>
          <a:bodyPr/>
          <a:lstStyle/>
          <a:p>
            <a:pPr marL="0" indent="0">
              <a:buNone/>
            </a:pPr>
            <a:r>
              <a:rPr lang="en-US" dirty="0"/>
              <a:t>• Make sure each user can only see his/her data only.</a:t>
            </a:r>
          </a:p>
          <a:p>
            <a:pPr marL="0" indent="0">
              <a:buNone/>
            </a:pPr>
            <a:r>
              <a:rPr lang="en-US" dirty="0"/>
              <a:t>• Use proper rate limiting checks on the number of request comes from a single user in a small </a:t>
            </a:r>
          </a:p>
          <a:p>
            <a:pPr marL="0" indent="0">
              <a:buNone/>
            </a:pPr>
            <a:r>
              <a:rPr lang="en-US" dirty="0"/>
              <a:t>amount of time.</a:t>
            </a:r>
          </a:p>
          <a:p>
            <a:pPr marL="0" indent="0">
              <a:buNone/>
            </a:pPr>
            <a:r>
              <a:rPr lang="en-US" dirty="0"/>
              <a:t>• Implement proper authentication and authorization checks to make sure that the user has </a:t>
            </a:r>
          </a:p>
          <a:p>
            <a:pPr marL="0" indent="0">
              <a:buNone/>
            </a:pPr>
            <a:r>
              <a:rPr lang="en-US" dirty="0"/>
              <a:t>permission to the data he/she is requesting</a:t>
            </a:r>
          </a:p>
        </p:txBody>
      </p:sp>
    </p:spTree>
    <p:extLst>
      <p:ext uri="{BB962C8B-B14F-4D97-AF65-F5344CB8AC3E}">
        <p14:creationId xmlns:p14="http://schemas.microsoft.com/office/powerpoint/2010/main" val="1639805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C891-1780-BAB5-C645-D4F77A086A4E}"/>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2541885D-9673-A566-B6D4-C98A38E382B7}"/>
              </a:ext>
            </a:extLst>
          </p:cNvPr>
          <p:cNvSpPr>
            <a:spLocks noGrp="1"/>
          </p:cNvSpPr>
          <p:nvPr>
            <p:ph idx="1"/>
          </p:nvPr>
        </p:nvSpPr>
        <p:spPr/>
        <p:txBody>
          <a:bodyPr/>
          <a:lstStyle/>
          <a:p>
            <a:r>
              <a:rPr lang="en-US" dirty="0">
                <a:hlinkClick r:id="rId2"/>
              </a:rPr>
              <a:t>https://owasp.org/index.php/Insecure_Configuration_Management</a:t>
            </a:r>
            <a:endParaRPr lang="en-US" dirty="0"/>
          </a:p>
          <a:p>
            <a:endParaRPr lang="en-US" dirty="0"/>
          </a:p>
          <a:p>
            <a:endParaRPr lang="en-US" dirty="0"/>
          </a:p>
          <a:p>
            <a:endParaRPr lang="en-US" dirty="0"/>
          </a:p>
        </p:txBody>
      </p:sp>
    </p:spTree>
    <p:extLst>
      <p:ext uri="{BB962C8B-B14F-4D97-AF65-F5344CB8AC3E}">
        <p14:creationId xmlns:p14="http://schemas.microsoft.com/office/powerpoint/2010/main" val="38816698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064F0-9ECC-8302-7308-BB2DC26A23C6}"/>
              </a:ext>
            </a:extLst>
          </p:cNvPr>
          <p:cNvSpPr>
            <a:spLocks noGrp="1"/>
          </p:cNvSpPr>
          <p:nvPr>
            <p:ph type="title"/>
          </p:nvPr>
        </p:nvSpPr>
        <p:spPr/>
        <p:txBody>
          <a:bodyPr/>
          <a:lstStyle/>
          <a:p>
            <a:r>
              <a:rPr lang="en-US" dirty="0"/>
              <a:t>RATE LIMITING ISSUES</a:t>
            </a:r>
          </a:p>
        </p:txBody>
      </p:sp>
      <p:sp>
        <p:nvSpPr>
          <p:cNvPr id="3" name="Content Placeholder 2">
            <a:extLst>
              <a:ext uri="{FF2B5EF4-FFF2-40B4-BE49-F238E27FC236}">
                <a16:creationId xmlns:a16="http://schemas.microsoft.com/office/drawing/2014/main" id="{774DB1E0-524D-ABA3-79E1-62A3DD2205C1}"/>
              </a:ext>
            </a:extLst>
          </p:cNvPr>
          <p:cNvSpPr>
            <a:spLocks noGrp="1"/>
          </p:cNvSpPr>
          <p:nvPr>
            <p:ph idx="1"/>
          </p:nvPr>
        </p:nvSpPr>
        <p:spPr/>
        <p:txBody>
          <a:bodyPr/>
          <a:lstStyle/>
          <a:p>
            <a:pPr marL="0" indent="0">
              <a:buNone/>
            </a:pPr>
            <a:r>
              <a:rPr lang="en-US" dirty="0"/>
              <a:t>The below mentioned login page allows login via OTP which can be brute forced,</a:t>
            </a:r>
          </a:p>
          <a:p>
            <a:pPr marL="0" indent="0">
              <a:buNone/>
            </a:pPr>
            <a:r>
              <a:rPr lang="en-US" dirty="0"/>
              <a:t>Affected URL :</a:t>
            </a:r>
          </a:p>
          <a:p>
            <a:pPr marL="0" indent="0">
              <a:buNone/>
            </a:pPr>
            <a:r>
              <a:rPr lang="en-US" dirty="0"/>
              <a:t>• http://13.127.150.195/login/admin.php</a:t>
            </a:r>
          </a:p>
          <a:p>
            <a:pPr marL="0" indent="0">
              <a:buNone/>
            </a:pPr>
            <a:r>
              <a:rPr lang="en-US" dirty="0"/>
              <a:t>Affected Parameters :</a:t>
            </a:r>
          </a:p>
          <a:p>
            <a:pPr marL="0" indent="0">
              <a:buNone/>
            </a:pPr>
            <a:r>
              <a:rPr lang="en-US" dirty="0"/>
              <a:t>• </a:t>
            </a:r>
            <a:r>
              <a:rPr lang="en-US" dirty="0" err="1"/>
              <a:t>otp</a:t>
            </a:r>
            <a:r>
              <a:rPr lang="en-US" dirty="0"/>
              <a:t> (POST parameters)</a:t>
            </a:r>
          </a:p>
        </p:txBody>
      </p:sp>
    </p:spTree>
    <p:extLst>
      <p:ext uri="{BB962C8B-B14F-4D97-AF65-F5344CB8AC3E}">
        <p14:creationId xmlns:p14="http://schemas.microsoft.com/office/powerpoint/2010/main" val="302028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2C465-A3B9-C0B2-B84A-7DD0A80A807D}"/>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F16AEFEF-AA28-B657-C3D9-A08FFACC3EFC}"/>
              </a:ext>
            </a:extLst>
          </p:cNvPr>
          <p:cNvSpPr>
            <a:spLocks noGrp="1"/>
          </p:cNvSpPr>
          <p:nvPr>
            <p:ph idx="1"/>
          </p:nvPr>
        </p:nvSpPr>
        <p:spPr/>
        <p:txBody>
          <a:bodyPr/>
          <a:lstStyle/>
          <a:p>
            <a:pPr marL="0" indent="0">
              <a:buNone/>
            </a:pPr>
            <a:r>
              <a:rPr lang="en-US" dirty="0"/>
              <a:t>• Navigate to http://13.127.150.195/login/admin.php, you will see a “Forgot your password?”</a:t>
            </a:r>
          </a:p>
          <a:p>
            <a:pPr marL="0" indent="0">
              <a:buNone/>
            </a:pPr>
            <a:r>
              <a:rPr lang="en-US" dirty="0"/>
              <a:t>hyperlink which asks for OTP which is sent to admin’s phone number, write any 3-digit number (i.e. </a:t>
            </a:r>
          </a:p>
          <a:p>
            <a:pPr marL="0" indent="0">
              <a:buNone/>
            </a:pPr>
            <a:r>
              <a:rPr lang="en-US" dirty="0"/>
              <a:t>any number from 100 - 999) and Intercept the request with Burp Suite.</a:t>
            </a:r>
          </a:p>
          <a:p>
            <a:pPr marL="0" indent="0">
              <a:buNone/>
            </a:pPr>
            <a:endParaRPr lang="en-US" dirty="0"/>
          </a:p>
        </p:txBody>
      </p:sp>
    </p:spTree>
    <p:extLst>
      <p:ext uri="{BB962C8B-B14F-4D97-AF65-F5344CB8AC3E}">
        <p14:creationId xmlns:p14="http://schemas.microsoft.com/office/powerpoint/2010/main" val="3396735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15A4D-C161-96F9-C071-44FF2D674F1B}"/>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B4A93446-9104-EB3A-A490-67DEF5866E84}"/>
              </a:ext>
            </a:extLst>
          </p:cNvPr>
          <p:cNvPicPr>
            <a:picLocks noGrp="1" noChangeAspect="1"/>
          </p:cNvPicPr>
          <p:nvPr>
            <p:ph idx="1"/>
          </p:nvPr>
        </p:nvPicPr>
        <p:blipFill>
          <a:blip r:embed="rId2"/>
          <a:stretch>
            <a:fillRect/>
          </a:stretch>
        </p:blipFill>
        <p:spPr>
          <a:xfrm>
            <a:off x="2220894" y="2530506"/>
            <a:ext cx="7750212" cy="2941575"/>
          </a:xfrm>
        </p:spPr>
      </p:pic>
    </p:spTree>
    <p:extLst>
      <p:ext uri="{BB962C8B-B14F-4D97-AF65-F5344CB8AC3E}">
        <p14:creationId xmlns:p14="http://schemas.microsoft.com/office/powerpoint/2010/main" val="25870684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D861E-E624-2A9B-09F2-22982D9D3C3B}"/>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42513EAB-9D45-752C-7166-BB7EC3286BF0}"/>
              </a:ext>
            </a:extLst>
          </p:cNvPr>
          <p:cNvSpPr>
            <a:spLocks noGrp="1"/>
          </p:cNvSpPr>
          <p:nvPr>
            <p:ph idx="1"/>
          </p:nvPr>
        </p:nvSpPr>
        <p:spPr/>
        <p:txBody>
          <a:bodyPr/>
          <a:lstStyle/>
          <a:p>
            <a:pPr marL="0" indent="0">
              <a:buNone/>
            </a:pPr>
            <a:r>
              <a:rPr lang="en-US" dirty="0"/>
              <a:t>Following request will be generated containing OTP parameter(GET). </a:t>
            </a:r>
          </a:p>
          <a:p>
            <a:pPr marL="0" indent="0">
              <a:buNone/>
            </a:pPr>
            <a:endParaRPr lang="en-US" dirty="0"/>
          </a:p>
        </p:txBody>
      </p:sp>
      <p:pic>
        <p:nvPicPr>
          <p:cNvPr id="5" name="Picture 4">
            <a:extLst>
              <a:ext uri="{FF2B5EF4-FFF2-40B4-BE49-F238E27FC236}">
                <a16:creationId xmlns:a16="http://schemas.microsoft.com/office/drawing/2014/main" id="{1A064553-0B1F-8E29-5AD5-582389642491}"/>
              </a:ext>
            </a:extLst>
          </p:cNvPr>
          <p:cNvPicPr>
            <a:picLocks noChangeAspect="1"/>
          </p:cNvPicPr>
          <p:nvPr/>
        </p:nvPicPr>
        <p:blipFill>
          <a:blip r:embed="rId2"/>
          <a:stretch>
            <a:fillRect/>
          </a:stretch>
        </p:blipFill>
        <p:spPr>
          <a:xfrm>
            <a:off x="1399163" y="2975496"/>
            <a:ext cx="8702794" cy="2613887"/>
          </a:xfrm>
          <a:prstGeom prst="rect">
            <a:avLst/>
          </a:prstGeom>
        </p:spPr>
      </p:pic>
    </p:spTree>
    <p:extLst>
      <p:ext uri="{BB962C8B-B14F-4D97-AF65-F5344CB8AC3E}">
        <p14:creationId xmlns:p14="http://schemas.microsoft.com/office/powerpoint/2010/main" val="4194750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B41CE-1FAD-36AA-D344-05DAA6644FD8}"/>
              </a:ext>
            </a:extLst>
          </p:cNvPr>
          <p:cNvSpPr>
            <a:spLocks noGrp="1"/>
          </p:cNvSpPr>
          <p:nvPr>
            <p:ph type="title"/>
          </p:nvPr>
        </p:nvSpPr>
        <p:spPr/>
        <p:txBody>
          <a:bodyPr/>
          <a:lstStyle/>
          <a:p>
            <a:r>
              <a:rPr lang="en-US" dirty="0"/>
              <a:t>VULNERABILITIES:</a:t>
            </a:r>
          </a:p>
        </p:txBody>
      </p:sp>
      <p:graphicFrame>
        <p:nvGraphicFramePr>
          <p:cNvPr id="5" name="Table 5">
            <a:extLst>
              <a:ext uri="{FF2B5EF4-FFF2-40B4-BE49-F238E27FC236}">
                <a16:creationId xmlns:a16="http://schemas.microsoft.com/office/drawing/2014/main" id="{618E2E28-FEBF-2310-067F-49FB1133EB20}"/>
              </a:ext>
            </a:extLst>
          </p:cNvPr>
          <p:cNvGraphicFramePr>
            <a:graphicFrameLocks noGrp="1"/>
          </p:cNvGraphicFramePr>
          <p:nvPr>
            <p:ph idx="1"/>
            <p:extLst>
              <p:ext uri="{D42A27DB-BD31-4B8C-83A1-F6EECF244321}">
                <p14:modId xmlns:p14="http://schemas.microsoft.com/office/powerpoint/2010/main" val="4263147662"/>
              </p:ext>
            </p:extLst>
          </p:nvPr>
        </p:nvGraphicFramePr>
        <p:xfrm>
          <a:off x="838200" y="1548882"/>
          <a:ext cx="10515600" cy="4720371"/>
        </p:xfrm>
        <a:graphic>
          <a:graphicData uri="http://schemas.openxmlformats.org/drawingml/2006/table">
            <a:tbl>
              <a:tblPr firstRow="1" bandRow="1">
                <a:tableStyleId>{5C22544A-7EE6-4342-B048-85BDC9FD1C3A}</a:tableStyleId>
              </a:tblPr>
              <a:tblGrid>
                <a:gridCol w="1074576">
                  <a:extLst>
                    <a:ext uri="{9D8B030D-6E8A-4147-A177-3AD203B41FA5}">
                      <a16:colId xmlns:a16="http://schemas.microsoft.com/office/drawing/2014/main" val="1328460963"/>
                    </a:ext>
                  </a:extLst>
                </a:gridCol>
                <a:gridCol w="2873828">
                  <a:extLst>
                    <a:ext uri="{9D8B030D-6E8A-4147-A177-3AD203B41FA5}">
                      <a16:colId xmlns:a16="http://schemas.microsoft.com/office/drawing/2014/main" val="3314167453"/>
                    </a:ext>
                  </a:extLst>
                </a:gridCol>
                <a:gridCol w="3938296">
                  <a:extLst>
                    <a:ext uri="{9D8B030D-6E8A-4147-A177-3AD203B41FA5}">
                      <a16:colId xmlns:a16="http://schemas.microsoft.com/office/drawing/2014/main" val="3128718541"/>
                    </a:ext>
                  </a:extLst>
                </a:gridCol>
                <a:gridCol w="2628900">
                  <a:extLst>
                    <a:ext uri="{9D8B030D-6E8A-4147-A177-3AD203B41FA5}">
                      <a16:colId xmlns:a16="http://schemas.microsoft.com/office/drawing/2014/main" val="2490529091"/>
                    </a:ext>
                  </a:extLst>
                </a:gridCol>
              </a:tblGrid>
              <a:tr h="694821">
                <a:tc>
                  <a:txBody>
                    <a:bodyPr/>
                    <a:lstStyle/>
                    <a:p>
                      <a:r>
                        <a:rPr lang="en-US" dirty="0"/>
                        <a:t>No</a:t>
                      </a:r>
                    </a:p>
                  </a:txBody>
                  <a:tcPr/>
                </a:tc>
                <a:tc>
                  <a:txBody>
                    <a:bodyPr/>
                    <a:lstStyle/>
                    <a:p>
                      <a:r>
                        <a:rPr lang="en-US" dirty="0"/>
                        <a:t>SEVERITY</a:t>
                      </a:r>
                    </a:p>
                  </a:txBody>
                  <a:tcPr/>
                </a:tc>
                <a:tc>
                  <a:txBody>
                    <a:bodyPr/>
                    <a:lstStyle/>
                    <a:p>
                      <a:r>
                        <a:rPr lang="en-US" dirty="0"/>
                        <a:t>VULNERABILITIES</a:t>
                      </a:r>
                    </a:p>
                  </a:txBody>
                  <a:tcPr/>
                </a:tc>
                <a:tc>
                  <a:txBody>
                    <a:bodyPr/>
                    <a:lstStyle/>
                    <a:p>
                      <a:r>
                        <a:rPr lang="en-US" dirty="0"/>
                        <a:t>COUNT</a:t>
                      </a:r>
                    </a:p>
                    <a:p>
                      <a:endParaRPr lang="en-US" dirty="0"/>
                    </a:p>
                  </a:txBody>
                  <a:tcPr/>
                </a:tc>
                <a:extLst>
                  <a:ext uri="{0D108BD9-81ED-4DB2-BD59-A6C34878D82A}">
                    <a16:rowId xmlns:a16="http://schemas.microsoft.com/office/drawing/2014/main" val="1566969417"/>
                  </a:ext>
                </a:extLst>
              </a:tr>
              <a:tr h="402555">
                <a:tc>
                  <a:txBody>
                    <a:bodyPr/>
                    <a:lstStyle/>
                    <a:p>
                      <a:r>
                        <a:rPr lang="en-US" dirty="0"/>
                        <a:t>1</a:t>
                      </a:r>
                    </a:p>
                  </a:txBody>
                  <a:tcPr/>
                </a:tc>
                <a:tc>
                  <a:txBody>
                    <a:bodyPr/>
                    <a:lstStyle/>
                    <a:p>
                      <a:r>
                        <a:rPr lang="en-US" dirty="0"/>
                        <a:t>Critical</a:t>
                      </a:r>
                    </a:p>
                  </a:txBody>
                  <a:tcPr/>
                </a:tc>
                <a:tc>
                  <a:txBody>
                    <a:bodyPr/>
                    <a:lstStyle/>
                    <a:p>
                      <a:r>
                        <a:rPr lang="en-US" dirty="0"/>
                        <a:t>SQL INJECTION</a:t>
                      </a:r>
                    </a:p>
                  </a:txBody>
                  <a:tcPr/>
                </a:tc>
                <a:tc>
                  <a:txBody>
                    <a:bodyPr/>
                    <a:lstStyle/>
                    <a:p>
                      <a:r>
                        <a:rPr lang="en-US" dirty="0"/>
                        <a:t>3</a:t>
                      </a:r>
                    </a:p>
                  </a:txBody>
                  <a:tcPr/>
                </a:tc>
                <a:extLst>
                  <a:ext uri="{0D108BD9-81ED-4DB2-BD59-A6C34878D82A}">
                    <a16:rowId xmlns:a16="http://schemas.microsoft.com/office/drawing/2014/main" val="109710780"/>
                  </a:ext>
                </a:extLst>
              </a:tr>
              <a:tr h="402555">
                <a:tc>
                  <a:txBody>
                    <a:bodyPr/>
                    <a:lstStyle/>
                    <a:p>
                      <a:r>
                        <a:rPr lang="en-US" dirty="0"/>
                        <a:t>2</a:t>
                      </a:r>
                    </a:p>
                  </a:txBody>
                  <a:tcPr/>
                </a:tc>
                <a:tc>
                  <a:txBody>
                    <a:bodyPr/>
                    <a:lstStyle/>
                    <a:p>
                      <a:r>
                        <a:rPr lang="en-US" dirty="0"/>
                        <a:t>Severe</a:t>
                      </a:r>
                    </a:p>
                  </a:txBody>
                  <a:tcPr/>
                </a:tc>
                <a:tc>
                  <a:txBody>
                    <a:bodyPr/>
                    <a:lstStyle/>
                    <a:p>
                      <a:r>
                        <a:rPr lang="en-US" dirty="0"/>
                        <a:t>REFLECTED AND STORED XSS</a:t>
                      </a:r>
                    </a:p>
                  </a:txBody>
                  <a:tcPr/>
                </a:tc>
                <a:tc>
                  <a:txBody>
                    <a:bodyPr/>
                    <a:lstStyle/>
                    <a:p>
                      <a:r>
                        <a:rPr lang="en-US" dirty="0"/>
                        <a:t>2</a:t>
                      </a:r>
                    </a:p>
                  </a:txBody>
                  <a:tcPr/>
                </a:tc>
                <a:extLst>
                  <a:ext uri="{0D108BD9-81ED-4DB2-BD59-A6C34878D82A}">
                    <a16:rowId xmlns:a16="http://schemas.microsoft.com/office/drawing/2014/main" val="1086728868"/>
                  </a:ext>
                </a:extLst>
              </a:tr>
              <a:tr h="402555">
                <a:tc>
                  <a:txBody>
                    <a:bodyPr/>
                    <a:lstStyle/>
                    <a:p>
                      <a:r>
                        <a:rPr lang="en-US" dirty="0"/>
                        <a:t>3</a:t>
                      </a:r>
                    </a:p>
                  </a:txBody>
                  <a:tcPr/>
                </a:tc>
                <a:tc>
                  <a:txBody>
                    <a:bodyPr/>
                    <a:lstStyle/>
                    <a:p>
                      <a:r>
                        <a:rPr lang="en-US" dirty="0"/>
                        <a:t>Severe</a:t>
                      </a:r>
                    </a:p>
                  </a:txBody>
                  <a:tcPr/>
                </a:tc>
                <a:tc>
                  <a:txBody>
                    <a:bodyPr/>
                    <a:lstStyle/>
                    <a:p>
                      <a:r>
                        <a:rPr lang="en-US" dirty="0"/>
                        <a:t>IDOR</a:t>
                      </a:r>
                    </a:p>
                  </a:txBody>
                  <a:tcPr/>
                </a:tc>
                <a:tc>
                  <a:txBody>
                    <a:bodyPr/>
                    <a:lstStyle/>
                    <a:p>
                      <a:r>
                        <a:rPr lang="en-US" dirty="0"/>
                        <a:t>3</a:t>
                      </a:r>
                    </a:p>
                  </a:txBody>
                  <a:tcPr/>
                </a:tc>
                <a:extLst>
                  <a:ext uri="{0D108BD9-81ED-4DB2-BD59-A6C34878D82A}">
                    <a16:rowId xmlns:a16="http://schemas.microsoft.com/office/drawing/2014/main" val="2798407699"/>
                  </a:ext>
                </a:extLst>
              </a:tr>
              <a:tr h="402555">
                <a:tc>
                  <a:txBody>
                    <a:bodyPr/>
                    <a:lstStyle/>
                    <a:p>
                      <a:r>
                        <a:rPr lang="en-US" dirty="0"/>
                        <a:t>4</a:t>
                      </a:r>
                    </a:p>
                  </a:txBody>
                  <a:tcPr/>
                </a:tc>
                <a:tc>
                  <a:txBody>
                    <a:bodyPr/>
                    <a:lstStyle/>
                    <a:p>
                      <a:r>
                        <a:rPr lang="en-US" dirty="0"/>
                        <a:t>Critical</a:t>
                      </a:r>
                    </a:p>
                  </a:txBody>
                  <a:tcPr/>
                </a:tc>
                <a:tc>
                  <a:txBody>
                    <a:bodyPr/>
                    <a:lstStyle/>
                    <a:p>
                      <a:r>
                        <a:rPr lang="en-US" dirty="0"/>
                        <a:t>Rate Limiting Issues</a:t>
                      </a:r>
                    </a:p>
                  </a:txBody>
                  <a:tcPr/>
                </a:tc>
                <a:tc>
                  <a:txBody>
                    <a:bodyPr/>
                    <a:lstStyle/>
                    <a:p>
                      <a:r>
                        <a:rPr lang="en-US" dirty="0"/>
                        <a:t>1</a:t>
                      </a:r>
                    </a:p>
                  </a:txBody>
                  <a:tcPr/>
                </a:tc>
                <a:extLst>
                  <a:ext uri="{0D108BD9-81ED-4DB2-BD59-A6C34878D82A}">
                    <a16:rowId xmlns:a16="http://schemas.microsoft.com/office/drawing/2014/main" val="570633631"/>
                  </a:ext>
                </a:extLst>
              </a:tr>
              <a:tr h="402555">
                <a:tc>
                  <a:txBody>
                    <a:bodyPr/>
                    <a:lstStyle/>
                    <a:p>
                      <a:r>
                        <a:rPr lang="en-US" dirty="0"/>
                        <a:t>5</a:t>
                      </a:r>
                    </a:p>
                  </a:txBody>
                  <a:tcPr/>
                </a:tc>
                <a:tc>
                  <a:txBody>
                    <a:bodyPr/>
                    <a:lstStyle/>
                    <a:p>
                      <a:r>
                        <a:rPr lang="en-US" dirty="0"/>
                        <a:t>Critical</a:t>
                      </a:r>
                    </a:p>
                  </a:txBody>
                  <a:tcPr/>
                </a:tc>
                <a:tc>
                  <a:txBody>
                    <a:bodyPr/>
                    <a:lstStyle/>
                    <a:p>
                      <a:r>
                        <a:rPr lang="en-US" dirty="0"/>
                        <a:t>Insecure File Uploads</a:t>
                      </a:r>
                    </a:p>
                  </a:txBody>
                  <a:tcPr/>
                </a:tc>
                <a:tc>
                  <a:txBody>
                    <a:bodyPr/>
                    <a:lstStyle/>
                    <a:p>
                      <a:r>
                        <a:rPr lang="en-US" dirty="0"/>
                        <a:t>1</a:t>
                      </a:r>
                    </a:p>
                  </a:txBody>
                  <a:tcPr/>
                </a:tc>
                <a:extLst>
                  <a:ext uri="{0D108BD9-81ED-4DB2-BD59-A6C34878D82A}">
                    <a16:rowId xmlns:a16="http://schemas.microsoft.com/office/drawing/2014/main" val="4156893531"/>
                  </a:ext>
                </a:extLst>
              </a:tr>
              <a:tr h="402555">
                <a:tc>
                  <a:txBody>
                    <a:bodyPr/>
                    <a:lstStyle/>
                    <a:p>
                      <a:r>
                        <a:rPr lang="en-US" dirty="0"/>
                        <a:t>6</a:t>
                      </a:r>
                    </a:p>
                  </a:txBody>
                  <a:tcPr/>
                </a:tc>
                <a:tc>
                  <a:txBody>
                    <a:bodyPr/>
                    <a:lstStyle/>
                    <a:p>
                      <a:r>
                        <a:rPr lang="en-US" dirty="0"/>
                        <a:t>Moderate</a:t>
                      </a:r>
                    </a:p>
                  </a:txBody>
                  <a:tcPr/>
                </a:tc>
                <a:tc>
                  <a:txBody>
                    <a:bodyPr/>
                    <a:lstStyle/>
                    <a:p>
                      <a:r>
                        <a:rPr lang="en-US" dirty="0"/>
                        <a:t>Client side Filter Bypass</a:t>
                      </a:r>
                    </a:p>
                  </a:txBody>
                  <a:tcPr/>
                </a:tc>
                <a:tc>
                  <a:txBody>
                    <a:bodyPr/>
                    <a:lstStyle/>
                    <a:p>
                      <a:r>
                        <a:rPr lang="en-US" dirty="0"/>
                        <a:t>1</a:t>
                      </a:r>
                    </a:p>
                  </a:txBody>
                  <a:tcPr/>
                </a:tc>
                <a:extLst>
                  <a:ext uri="{0D108BD9-81ED-4DB2-BD59-A6C34878D82A}">
                    <a16:rowId xmlns:a16="http://schemas.microsoft.com/office/drawing/2014/main" val="1915186598"/>
                  </a:ext>
                </a:extLst>
              </a:tr>
              <a:tr h="402555">
                <a:tc>
                  <a:txBody>
                    <a:bodyPr/>
                    <a:lstStyle/>
                    <a:p>
                      <a:r>
                        <a:rPr lang="en-US" dirty="0"/>
                        <a:t>7</a:t>
                      </a:r>
                    </a:p>
                  </a:txBody>
                  <a:tcPr/>
                </a:tc>
                <a:tc>
                  <a:txBody>
                    <a:bodyPr/>
                    <a:lstStyle/>
                    <a:p>
                      <a:r>
                        <a:rPr lang="en-US" dirty="0"/>
                        <a:t>Critical</a:t>
                      </a:r>
                    </a:p>
                  </a:txBody>
                  <a:tcPr/>
                </a:tc>
                <a:tc>
                  <a:txBody>
                    <a:bodyPr/>
                    <a:lstStyle/>
                    <a:p>
                      <a:r>
                        <a:rPr lang="en-US" dirty="0"/>
                        <a:t>Components with known vulnerabilities</a:t>
                      </a:r>
                    </a:p>
                  </a:txBody>
                  <a:tcPr/>
                </a:tc>
                <a:tc>
                  <a:txBody>
                    <a:bodyPr/>
                    <a:lstStyle/>
                    <a:p>
                      <a:r>
                        <a:rPr lang="en-US" dirty="0"/>
                        <a:t>3</a:t>
                      </a:r>
                    </a:p>
                  </a:txBody>
                  <a:tcPr/>
                </a:tc>
                <a:extLst>
                  <a:ext uri="{0D108BD9-81ED-4DB2-BD59-A6C34878D82A}">
                    <a16:rowId xmlns:a16="http://schemas.microsoft.com/office/drawing/2014/main" val="3797046241"/>
                  </a:ext>
                </a:extLst>
              </a:tr>
              <a:tr h="402555">
                <a:tc>
                  <a:txBody>
                    <a:bodyPr/>
                    <a:lstStyle/>
                    <a:p>
                      <a:r>
                        <a:rPr lang="en-US" dirty="0"/>
                        <a:t>8</a:t>
                      </a:r>
                    </a:p>
                  </a:txBody>
                  <a:tcPr/>
                </a:tc>
                <a:tc>
                  <a:txBody>
                    <a:bodyPr/>
                    <a:lstStyle/>
                    <a:p>
                      <a:r>
                        <a:rPr lang="en-US" dirty="0"/>
                        <a:t>Critical</a:t>
                      </a:r>
                    </a:p>
                  </a:txBody>
                  <a:tcPr/>
                </a:tc>
                <a:tc>
                  <a:txBody>
                    <a:bodyPr/>
                    <a:lstStyle/>
                    <a:p>
                      <a:r>
                        <a:rPr lang="en-US" dirty="0"/>
                        <a:t>Default Admin Password</a:t>
                      </a:r>
                    </a:p>
                  </a:txBody>
                  <a:tcPr/>
                </a:tc>
                <a:tc>
                  <a:txBody>
                    <a:bodyPr/>
                    <a:lstStyle/>
                    <a:p>
                      <a:r>
                        <a:rPr lang="en-US" dirty="0"/>
                        <a:t>1</a:t>
                      </a:r>
                    </a:p>
                  </a:txBody>
                  <a:tcPr/>
                </a:tc>
                <a:extLst>
                  <a:ext uri="{0D108BD9-81ED-4DB2-BD59-A6C34878D82A}">
                    <a16:rowId xmlns:a16="http://schemas.microsoft.com/office/drawing/2014/main" val="2060774484"/>
                  </a:ext>
                </a:extLst>
              </a:tr>
              <a:tr h="402555">
                <a:tc>
                  <a:txBody>
                    <a:bodyPr/>
                    <a:lstStyle/>
                    <a:p>
                      <a:r>
                        <a:rPr lang="en-US" dirty="0"/>
                        <a:t>9</a:t>
                      </a:r>
                    </a:p>
                  </a:txBody>
                  <a:tcPr/>
                </a:tc>
                <a:tc>
                  <a:txBody>
                    <a:bodyPr/>
                    <a:lstStyle/>
                    <a:p>
                      <a:r>
                        <a:rPr lang="en-US" dirty="0"/>
                        <a:t>Low</a:t>
                      </a:r>
                    </a:p>
                  </a:txBody>
                  <a:tcPr/>
                </a:tc>
                <a:tc>
                  <a:txBody>
                    <a:bodyPr/>
                    <a:lstStyle/>
                    <a:p>
                      <a:r>
                        <a:rPr lang="en-US" dirty="0"/>
                        <a:t>Descriptive Message</a:t>
                      </a:r>
                    </a:p>
                  </a:txBody>
                  <a:tcPr/>
                </a:tc>
                <a:tc>
                  <a:txBody>
                    <a:bodyPr/>
                    <a:lstStyle/>
                    <a:p>
                      <a:r>
                        <a:rPr lang="en-US" dirty="0"/>
                        <a:t>1</a:t>
                      </a:r>
                    </a:p>
                  </a:txBody>
                  <a:tcPr/>
                </a:tc>
                <a:extLst>
                  <a:ext uri="{0D108BD9-81ED-4DB2-BD59-A6C34878D82A}">
                    <a16:rowId xmlns:a16="http://schemas.microsoft.com/office/drawing/2014/main" val="3500289833"/>
                  </a:ext>
                </a:extLst>
              </a:tr>
              <a:tr h="402555">
                <a:tc>
                  <a:txBody>
                    <a:bodyPr/>
                    <a:lstStyle/>
                    <a:p>
                      <a:r>
                        <a:rPr lang="en-US" dirty="0"/>
                        <a:t>10</a:t>
                      </a:r>
                    </a:p>
                  </a:txBody>
                  <a:tcPr/>
                </a:tc>
                <a:tc>
                  <a:txBody>
                    <a:bodyPr/>
                    <a:lstStyle/>
                    <a:p>
                      <a:r>
                        <a:rPr lang="en-US" dirty="0"/>
                        <a:t>Low</a:t>
                      </a:r>
                    </a:p>
                  </a:txBody>
                  <a:tcPr/>
                </a:tc>
                <a:tc>
                  <a:txBody>
                    <a:bodyPr/>
                    <a:lstStyle/>
                    <a:p>
                      <a:r>
                        <a:rPr lang="en-US" dirty="0"/>
                        <a:t>Default Files and Pages</a:t>
                      </a:r>
                    </a:p>
                  </a:txBody>
                  <a:tcPr/>
                </a:tc>
                <a:tc>
                  <a:txBody>
                    <a:bodyPr/>
                    <a:lstStyle/>
                    <a:p>
                      <a:r>
                        <a:rPr lang="en-US" dirty="0"/>
                        <a:t>5</a:t>
                      </a:r>
                    </a:p>
                  </a:txBody>
                  <a:tcPr/>
                </a:tc>
                <a:extLst>
                  <a:ext uri="{0D108BD9-81ED-4DB2-BD59-A6C34878D82A}">
                    <a16:rowId xmlns:a16="http://schemas.microsoft.com/office/drawing/2014/main" val="891976447"/>
                  </a:ext>
                </a:extLst>
              </a:tr>
            </a:tbl>
          </a:graphicData>
        </a:graphic>
      </p:graphicFrame>
    </p:spTree>
    <p:extLst>
      <p:ext uri="{BB962C8B-B14F-4D97-AF65-F5344CB8AC3E}">
        <p14:creationId xmlns:p14="http://schemas.microsoft.com/office/powerpoint/2010/main" val="3238325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DC6FF-5305-DAE6-91D4-D330647DDB7E}"/>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8C421DC9-463C-A8F4-F21D-B2037DE25CD5}"/>
              </a:ext>
            </a:extLst>
          </p:cNvPr>
          <p:cNvSpPr>
            <a:spLocks noGrp="1"/>
          </p:cNvSpPr>
          <p:nvPr>
            <p:ph idx="1"/>
          </p:nvPr>
        </p:nvSpPr>
        <p:spPr/>
        <p:txBody>
          <a:bodyPr>
            <a:normAutofit/>
          </a:bodyPr>
          <a:lstStyle/>
          <a:p>
            <a:pPr marL="0" indent="0">
              <a:buNone/>
            </a:pPr>
            <a:r>
              <a:rPr lang="en-US" dirty="0"/>
              <a:t>• We shoot the request with all possible combinations of 3 Digit OTPs and upon a successful hit, we get a response containing user details(</a:t>
            </a:r>
            <a:r>
              <a:rPr lang="en-US" dirty="0" err="1"/>
              <a:t>i.e.the</a:t>
            </a:r>
            <a:r>
              <a:rPr lang="en-US" dirty="0"/>
              <a:t> correct OTP). We can use this OTP to reset admin password and then use the new admin password to login as administrator.</a:t>
            </a:r>
          </a:p>
          <a:p>
            <a:pPr marL="0" indent="0">
              <a:buNone/>
            </a:pPr>
            <a:r>
              <a:rPr lang="en-US" dirty="0"/>
              <a:t>• OTP for this Session was 760.</a:t>
            </a:r>
          </a:p>
          <a:p>
            <a:pPr marL="0" indent="0">
              <a:buNone/>
            </a:pPr>
            <a:endParaRPr lang="en-US" dirty="0"/>
          </a:p>
        </p:txBody>
      </p:sp>
    </p:spTree>
    <p:extLst>
      <p:ext uri="{BB962C8B-B14F-4D97-AF65-F5344CB8AC3E}">
        <p14:creationId xmlns:p14="http://schemas.microsoft.com/office/powerpoint/2010/main" val="38457359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0D214-9C68-D1F5-753A-B7D4A69D65B8}"/>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2E37FCBC-5DDE-2E35-0C1B-D9BC3267E822}"/>
              </a:ext>
            </a:extLst>
          </p:cNvPr>
          <p:cNvPicPr>
            <a:picLocks noGrp="1" noChangeAspect="1"/>
          </p:cNvPicPr>
          <p:nvPr>
            <p:ph idx="1"/>
          </p:nvPr>
        </p:nvPicPr>
        <p:blipFill>
          <a:blip r:embed="rId2"/>
          <a:stretch>
            <a:fillRect/>
          </a:stretch>
        </p:blipFill>
        <p:spPr>
          <a:xfrm>
            <a:off x="2814502" y="1825625"/>
            <a:ext cx="6562995" cy="4351338"/>
          </a:xfrm>
        </p:spPr>
      </p:pic>
    </p:spTree>
    <p:extLst>
      <p:ext uri="{BB962C8B-B14F-4D97-AF65-F5344CB8AC3E}">
        <p14:creationId xmlns:p14="http://schemas.microsoft.com/office/powerpoint/2010/main" val="19174556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F8481-3C21-FDFF-7568-8677E2AD548C}"/>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67DA8E91-97C5-CA67-0BE3-3FDD815DEC63}"/>
              </a:ext>
            </a:extLst>
          </p:cNvPr>
          <p:cNvPicPr>
            <a:picLocks noGrp="1" noChangeAspect="1"/>
          </p:cNvPicPr>
          <p:nvPr>
            <p:ph idx="1"/>
          </p:nvPr>
        </p:nvPicPr>
        <p:blipFill>
          <a:blip r:embed="rId2"/>
          <a:stretch>
            <a:fillRect/>
          </a:stretch>
        </p:blipFill>
        <p:spPr>
          <a:xfrm>
            <a:off x="838200" y="1996347"/>
            <a:ext cx="10515600" cy="4009893"/>
          </a:xfrm>
        </p:spPr>
      </p:pic>
    </p:spTree>
    <p:extLst>
      <p:ext uri="{BB962C8B-B14F-4D97-AF65-F5344CB8AC3E}">
        <p14:creationId xmlns:p14="http://schemas.microsoft.com/office/powerpoint/2010/main" val="34767710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70609-C629-4911-5012-80A6548F91CB}"/>
              </a:ext>
            </a:extLst>
          </p:cNvPr>
          <p:cNvSpPr>
            <a:spLocks noGrp="1"/>
          </p:cNvSpPr>
          <p:nvPr>
            <p:ph type="title"/>
          </p:nvPr>
        </p:nvSpPr>
        <p:spPr/>
        <p:txBody>
          <a:bodyPr/>
          <a:lstStyle/>
          <a:p>
            <a:r>
              <a:rPr lang="en-US" dirty="0"/>
              <a:t>Business Impact-Very High</a:t>
            </a:r>
          </a:p>
        </p:txBody>
      </p:sp>
      <p:sp>
        <p:nvSpPr>
          <p:cNvPr id="3" name="Content Placeholder 2">
            <a:extLst>
              <a:ext uri="{FF2B5EF4-FFF2-40B4-BE49-F238E27FC236}">
                <a16:creationId xmlns:a16="http://schemas.microsoft.com/office/drawing/2014/main" id="{A81C5355-068D-8DBD-015D-ADF95205049F}"/>
              </a:ext>
            </a:extLst>
          </p:cNvPr>
          <p:cNvSpPr>
            <a:spLocks noGrp="1"/>
          </p:cNvSpPr>
          <p:nvPr>
            <p:ph idx="1"/>
          </p:nvPr>
        </p:nvSpPr>
        <p:spPr/>
        <p:txBody>
          <a:bodyPr/>
          <a:lstStyle/>
          <a:p>
            <a:pPr marL="0" indent="0">
              <a:buNone/>
            </a:pPr>
            <a:r>
              <a:rPr lang="en-US" dirty="0"/>
              <a:t>A hacker can access admin panel by brute forcing due to rate limiting flaws .</a:t>
            </a:r>
          </a:p>
          <a:p>
            <a:pPr marL="0" indent="0">
              <a:buNone/>
            </a:pPr>
            <a:r>
              <a:rPr lang="en-US" dirty="0"/>
              <a:t>It can lead to complete compromise of personal user  data of every customer.</a:t>
            </a:r>
          </a:p>
        </p:txBody>
      </p:sp>
    </p:spTree>
    <p:extLst>
      <p:ext uri="{BB962C8B-B14F-4D97-AF65-F5344CB8AC3E}">
        <p14:creationId xmlns:p14="http://schemas.microsoft.com/office/powerpoint/2010/main" val="41216565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49C62-722D-1B88-5D3B-6E73DC3C8F3F}"/>
              </a:ext>
            </a:extLst>
          </p:cNvPr>
          <p:cNvSpPr>
            <a:spLocks noGrp="1"/>
          </p:cNvSpPr>
          <p:nvPr>
            <p:ph type="title"/>
          </p:nvPr>
        </p:nvSpPr>
        <p:spPr>
          <a:xfrm>
            <a:off x="695960" y="903605"/>
            <a:ext cx="10515600" cy="1325563"/>
          </a:xfrm>
        </p:spPr>
        <p:txBody>
          <a:bodyPr/>
          <a:lstStyle/>
          <a:p>
            <a:r>
              <a:rPr lang="en-US" dirty="0"/>
              <a:t>RECOMMENDATION</a:t>
            </a:r>
          </a:p>
        </p:txBody>
      </p:sp>
      <p:sp>
        <p:nvSpPr>
          <p:cNvPr id="3" name="Content Placeholder 2">
            <a:extLst>
              <a:ext uri="{FF2B5EF4-FFF2-40B4-BE49-F238E27FC236}">
                <a16:creationId xmlns:a16="http://schemas.microsoft.com/office/drawing/2014/main" id="{D3FA1E79-6EEB-B861-54B9-90CC6B1E07E3}"/>
              </a:ext>
            </a:extLst>
          </p:cNvPr>
          <p:cNvSpPr>
            <a:spLocks noGrp="1"/>
          </p:cNvSpPr>
          <p:nvPr>
            <p:ph idx="1"/>
          </p:nvPr>
        </p:nvSpPr>
        <p:spPr/>
        <p:txBody>
          <a:bodyPr/>
          <a:lstStyle/>
          <a:p>
            <a:pPr marL="0" indent="0">
              <a:buNone/>
            </a:pPr>
            <a:r>
              <a:rPr lang="en-US" dirty="0"/>
              <a:t>• Use proper rate-limiting checks on the no of OTP checking and Generation requests.</a:t>
            </a:r>
          </a:p>
          <a:p>
            <a:pPr marL="0" indent="0">
              <a:buNone/>
            </a:pPr>
            <a:r>
              <a:rPr lang="en-US" dirty="0"/>
              <a:t>• Implement  measures such as ReCAPTCHA after multiple incorrect attempts.</a:t>
            </a:r>
          </a:p>
        </p:txBody>
      </p:sp>
    </p:spTree>
    <p:extLst>
      <p:ext uri="{BB962C8B-B14F-4D97-AF65-F5344CB8AC3E}">
        <p14:creationId xmlns:p14="http://schemas.microsoft.com/office/powerpoint/2010/main" val="36809495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912B3-76F4-51E7-469D-C08894A1C355}"/>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79D81148-EB12-5F37-1430-3DA74B4D9382}"/>
              </a:ext>
            </a:extLst>
          </p:cNvPr>
          <p:cNvSpPr>
            <a:spLocks noGrp="1"/>
          </p:cNvSpPr>
          <p:nvPr>
            <p:ph idx="1"/>
          </p:nvPr>
        </p:nvSpPr>
        <p:spPr/>
        <p:txBody>
          <a:bodyPr/>
          <a:lstStyle/>
          <a:p>
            <a:pPr marL="0" indent="0">
              <a:buNone/>
            </a:pPr>
            <a:r>
              <a:rPr lang="en-US" dirty="0">
                <a:hlinkClick r:id="rId2"/>
              </a:rPr>
              <a:t>https://owasp.org/www-community/controls/Blocking_Brute_Force_Attacks</a:t>
            </a:r>
            <a:endParaRPr lang="en-US" dirty="0"/>
          </a:p>
          <a:p>
            <a:pPr marL="0" indent="0">
              <a:buNone/>
            </a:pPr>
            <a:endParaRPr lang="en-US" dirty="0"/>
          </a:p>
        </p:txBody>
      </p:sp>
    </p:spTree>
    <p:extLst>
      <p:ext uri="{BB962C8B-B14F-4D97-AF65-F5344CB8AC3E}">
        <p14:creationId xmlns:p14="http://schemas.microsoft.com/office/powerpoint/2010/main" val="26986848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CFEDE-23E0-8EDE-9C82-AC8CE83423BA}"/>
              </a:ext>
            </a:extLst>
          </p:cNvPr>
          <p:cNvSpPr>
            <a:spLocks noGrp="1"/>
          </p:cNvSpPr>
          <p:nvPr>
            <p:ph type="title"/>
          </p:nvPr>
        </p:nvSpPr>
        <p:spPr/>
        <p:txBody>
          <a:bodyPr/>
          <a:lstStyle/>
          <a:p>
            <a:r>
              <a:rPr lang="en-US" dirty="0"/>
              <a:t>5) INSECURE FILE UPLOADS</a:t>
            </a:r>
          </a:p>
        </p:txBody>
      </p:sp>
      <p:sp>
        <p:nvSpPr>
          <p:cNvPr id="3" name="Content Placeholder 2">
            <a:extLst>
              <a:ext uri="{FF2B5EF4-FFF2-40B4-BE49-F238E27FC236}">
                <a16:creationId xmlns:a16="http://schemas.microsoft.com/office/drawing/2014/main" id="{7E1F2273-AA6E-8F9E-6A07-F78F837803E8}"/>
              </a:ext>
            </a:extLst>
          </p:cNvPr>
          <p:cNvSpPr>
            <a:spLocks noGrp="1"/>
          </p:cNvSpPr>
          <p:nvPr>
            <p:ph idx="1"/>
          </p:nvPr>
        </p:nvSpPr>
        <p:spPr/>
        <p:txBody>
          <a:bodyPr/>
          <a:lstStyle/>
          <a:p>
            <a:pPr marL="0" indent="0">
              <a:buNone/>
            </a:pPr>
            <a:r>
              <a:rPr lang="en-US" dirty="0"/>
              <a:t>Below mentioned URL is vulnerable to insecure file uploads,</a:t>
            </a:r>
          </a:p>
          <a:p>
            <a:pPr marL="0" indent="0">
              <a:buNone/>
            </a:pPr>
            <a:r>
              <a:rPr lang="en-US" dirty="0"/>
              <a:t>Affected URL :</a:t>
            </a:r>
          </a:p>
          <a:p>
            <a:pPr marL="0" indent="0">
              <a:buNone/>
            </a:pPr>
            <a:r>
              <a:rPr lang="en-US" dirty="0"/>
              <a:t>• http://52.66.88.120/wondercms/</a:t>
            </a:r>
          </a:p>
          <a:p>
            <a:pPr marL="0" indent="0">
              <a:buNone/>
            </a:pPr>
            <a:r>
              <a:rPr lang="en-US" dirty="0"/>
              <a:t>File Uploaded :</a:t>
            </a:r>
          </a:p>
          <a:p>
            <a:pPr marL="0" indent="0">
              <a:buNone/>
            </a:pPr>
            <a:r>
              <a:rPr lang="en-US" dirty="0"/>
              <a:t>• backdoor shell (</a:t>
            </a:r>
            <a:r>
              <a:rPr lang="en-US" dirty="0" err="1"/>
              <a:t>anonymous.php</a:t>
            </a:r>
            <a:r>
              <a:rPr lang="en-US" dirty="0"/>
              <a:t>)</a:t>
            </a:r>
          </a:p>
          <a:p>
            <a:pPr marL="0" indent="0">
              <a:buNone/>
            </a:pPr>
            <a:endParaRPr lang="en-US" dirty="0"/>
          </a:p>
        </p:txBody>
      </p:sp>
    </p:spTree>
    <p:extLst>
      <p:ext uri="{BB962C8B-B14F-4D97-AF65-F5344CB8AC3E}">
        <p14:creationId xmlns:p14="http://schemas.microsoft.com/office/powerpoint/2010/main" val="14647633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8E28F-4867-C4D7-7A62-8270F9707611}"/>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004355A4-331F-4A6F-8903-CBBA85144BE3}"/>
              </a:ext>
            </a:extLst>
          </p:cNvPr>
          <p:cNvSpPr>
            <a:spLocks noGrp="1"/>
          </p:cNvSpPr>
          <p:nvPr>
            <p:ph idx="1"/>
          </p:nvPr>
        </p:nvSpPr>
        <p:spPr/>
        <p:txBody>
          <a:bodyPr/>
          <a:lstStyle/>
          <a:p>
            <a:pPr marL="0" indent="0">
              <a:buNone/>
            </a:pPr>
            <a:r>
              <a:rPr lang="en-US" dirty="0"/>
              <a:t>• Navigate to the Blog section of the website and login as admin.</a:t>
            </a:r>
          </a:p>
          <a:p>
            <a:pPr marL="0" indent="0">
              <a:buNone/>
            </a:pPr>
            <a:r>
              <a:rPr lang="en-US" dirty="0"/>
              <a:t>• Now, navigate to the Settings and then go to Files option.</a:t>
            </a:r>
          </a:p>
          <a:p>
            <a:pPr marL="0" indent="0">
              <a:buNone/>
            </a:pPr>
            <a:r>
              <a:rPr lang="en-US" dirty="0"/>
              <a:t>• You will notice an Upload section here,</a:t>
            </a:r>
          </a:p>
          <a:p>
            <a:pPr marL="0" indent="0">
              <a:buNone/>
            </a:pPr>
            <a:endParaRPr lang="en-US" dirty="0"/>
          </a:p>
        </p:txBody>
      </p:sp>
      <p:pic>
        <p:nvPicPr>
          <p:cNvPr id="5" name="Picture 4">
            <a:extLst>
              <a:ext uri="{FF2B5EF4-FFF2-40B4-BE49-F238E27FC236}">
                <a16:creationId xmlns:a16="http://schemas.microsoft.com/office/drawing/2014/main" id="{4AA27968-F9F2-FAD4-D3BB-CA1650848D17}"/>
              </a:ext>
            </a:extLst>
          </p:cNvPr>
          <p:cNvPicPr>
            <a:picLocks noChangeAspect="1"/>
          </p:cNvPicPr>
          <p:nvPr/>
        </p:nvPicPr>
        <p:blipFill>
          <a:blip r:embed="rId2"/>
          <a:stretch>
            <a:fillRect/>
          </a:stretch>
        </p:blipFill>
        <p:spPr>
          <a:xfrm>
            <a:off x="1988464" y="3281679"/>
            <a:ext cx="8215072" cy="2895284"/>
          </a:xfrm>
          <a:prstGeom prst="rect">
            <a:avLst/>
          </a:prstGeom>
        </p:spPr>
      </p:pic>
    </p:spTree>
    <p:extLst>
      <p:ext uri="{BB962C8B-B14F-4D97-AF65-F5344CB8AC3E}">
        <p14:creationId xmlns:p14="http://schemas.microsoft.com/office/powerpoint/2010/main" val="30299277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0B20A-B255-0814-43A7-900CEC94877F}"/>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37110C5C-6E8E-AB9F-843E-274C6EA81139}"/>
              </a:ext>
            </a:extLst>
          </p:cNvPr>
          <p:cNvSpPr>
            <a:spLocks noGrp="1"/>
          </p:cNvSpPr>
          <p:nvPr>
            <p:ph idx="1"/>
          </p:nvPr>
        </p:nvSpPr>
        <p:spPr/>
        <p:txBody>
          <a:bodyPr/>
          <a:lstStyle/>
          <a:p>
            <a:pPr marL="0" indent="0">
              <a:buNone/>
            </a:pPr>
            <a:r>
              <a:rPr lang="en-US" dirty="0"/>
              <a:t>We are able to upload </a:t>
            </a:r>
            <a:r>
              <a:rPr lang="en-US" dirty="0" err="1"/>
              <a:t>anonymous.php</a:t>
            </a:r>
            <a:r>
              <a:rPr lang="en-US" dirty="0"/>
              <a:t> file</a:t>
            </a:r>
          </a:p>
          <a:p>
            <a:pPr marL="0" indent="0">
              <a:buNone/>
            </a:pPr>
            <a:endParaRPr lang="en-US" dirty="0"/>
          </a:p>
        </p:txBody>
      </p:sp>
      <p:pic>
        <p:nvPicPr>
          <p:cNvPr id="5" name="Picture 4">
            <a:extLst>
              <a:ext uri="{FF2B5EF4-FFF2-40B4-BE49-F238E27FC236}">
                <a16:creationId xmlns:a16="http://schemas.microsoft.com/office/drawing/2014/main" id="{D72E72A0-4E20-11C9-5BDE-9FB2A765AE5B}"/>
              </a:ext>
            </a:extLst>
          </p:cNvPr>
          <p:cNvPicPr>
            <a:picLocks noChangeAspect="1"/>
          </p:cNvPicPr>
          <p:nvPr/>
        </p:nvPicPr>
        <p:blipFill>
          <a:blip r:embed="rId2"/>
          <a:stretch>
            <a:fillRect/>
          </a:stretch>
        </p:blipFill>
        <p:spPr>
          <a:xfrm>
            <a:off x="3842871" y="2731643"/>
            <a:ext cx="3429297" cy="2918713"/>
          </a:xfrm>
          <a:prstGeom prst="rect">
            <a:avLst/>
          </a:prstGeom>
        </p:spPr>
      </p:pic>
    </p:spTree>
    <p:extLst>
      <p:ext uri="{BB962C8B-B14F-4D97-AF65-F5344CB8AC3E}">
        <p14:creationId xmlns:p14="http://schemas.microsoft.com/office/powerpoint/2010/main" val="34699220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E9DCF-C29F-E778-621D-E29E05A42653}"/>
              </a:ext>
            </a:extLst>
          </p:cNvPr>
          <p:cNvSpPr>
            <a:spLocks noGrp="1"/>
          </p:cNvSpPr>
          <p:nvPr>
            <p:ph type="title"/>
          </p:nvPr>
        </p:nvSpPr>
        <p:spPr>
          <a:xfrm>
            <a:off x="838200" y="354965"/>
            <a:ext cx="10515600" cy="1325563"/>
          </a:xfrm>
        </p:spPr>
        <p:txBody>
          <a:bodyPr/>
          <a:lstStyle/>
          <a:p>
            <a:r>
              <a:rPr lang="en-US" dirty="0"/>
              <a:t>POC</a:t>
            </a:r>
          </a:p>
        </p:txBody>
      </p:sp>
      <p:sp>
        <p:nvSpPr>
          <p:cNvPr id="3" name="Content Placeholder 2">
            <a:extLst>
              <a:ext uri="{FF2B5EF4-FFF2-40B4-BE49-F238E27FC236}">
                <a16:creationId xmlns:a16="http://schemas.microsoft.com/office/drawing/2014/main" id="{8E3D6548-1DC4-D5AB-EC48-D28495B5A774}"/>
              </a:ext>
            </a:extLst>
          </p:cNvPr>
          <p:cNvSpPr>
            <a:spLocks noGrp="1"/>
          </p:cNvSpPr>
          <p:nvPr>
            <p:ph idx="1"/>
          </p:nvPr>
        </p:nvSpPr>
        <p:spPr/>
        <p:txBody>
          <a:bodyPr/>
          <a:lstStyle/>
          <a:p>
            <a:pPr marL="0" indent="0">
              <a:buNone/>
            </a:pPr>
            <a:r>
              <a:rPr lang="en-US" dirty="0"/>
              <a:t>Any command can be executed</a:t>
            </a:r>
          </a:p>
          <a:p>
            <a:pPr marL="0" indent="0">
              <a:buNone/>
            </a:pPr>
            <a:endParaRPr lang="en-US" dirty="0"/>
          </a:p>
        </p:txBody>
      </p:sp>
      <p:pic>
        <p:nvPicPr>
          <p:cNvPr id="5" name="Picture 4">
            <a:extLst>
              <a:ext uri="{FF2B5EF4-FFF2-40B4-BE49-F238E27FC236}">
                <a16:creationId xmlns:a16="http://schemas.microsoft.com/office/drawing/2014/main" id="{65449ACA-0438-ED00-C8B9-AEB286A6F0D7}"/>
              </a:ext>
            </a:extLst>
          </p:cNvPr>
          <p:cNvPicPr>
            <a:picLocks noChangeAspect="1"/>
          </p:cNvPicPr>
          <p:nvPr/>
        </p:nvPicPr>
        <p:blipFill>
          <a:blip r:embed="rId2"/>
          <a:stretch>
            <a:fillRect/>
          </a:stretch>
        </p:blipFill>
        <p:spPr>
          <a:xfrm>
            <a:off x="1241489" y="2638403"/>
            <a:ext cx="2870270" cy="1581194"/>
          </a:xfrm>
          <a:prstGeom prst="rect">
            <a:avLst/>
          </a:prstGeom>
        </p:spPr>
      </p:pic>
      <p:pic>
        <p:nvPicPr>
          <p:cNvPr id="7" name="Picture 6">
            <a:extLst>
              <a:ext uri="{FF2B5EF4-FFF2-40B4-BE49-F238E27FC236}">
                <a16:creationId xmlns:a16="http://schemas.microsoft.com/office/drawing/2014/main" id="{92EB8DEF-6BB9-823A-8BA3-738FF8AB4107}"/>
              </a:ext>
            </a:extLst>
          </p:cNvPr>
          <p:cNvPicPr>
            <a:picLocks noChangeAspect="1"/>
          </p:cNvPicPr>
          <p:nvPr/>
        </p:nvPicPr>
        <p:blipFill>
          <a:blip r:embed="rId3"/>
          <a:stretch>
            <a:fillRect/>
          </a:stretch>
        </p:blipFill>
        <p:spPr>
          <a:xfrm>
            <a:off x="967169" y="5382834"/>
            <a:ext cx="6591871" cy="784928"/>
          </a:xfrm>
          <a:prstGeom prst="rect">
            <a:avLst/>
          </a:prstGeom>
        </p:spPr>
      </p:pic>
    </p:spTree>
    <p:extLst>
      <p:ext uri="{BB962C8B-B14F-4D97-AF65-F5344CB8AC3E}">
        <p14:creationId xmlns:p14="http://schemas.microsoft.com/office/powerpoint/2010/main" val="2733642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7EAF5-AC29-1C55-0E1D-C97FE7F8167B}"/>
              </a:ext>
            </a:extLst>
          </p:cNvPr>
          <p:cNvSpPr>
            <a:spLocks noGrp="1"/>
          </p:cNvSpPr>
          <p:nvPr>
            <p:ph type="title"/>
          </p:nvPr>
        </p:nvSpPr>
        <p:spPr/>
        <p:txBody>
          <a:bodyPr/>
          <a:lstStyle/>
          <a:p>
            <a:r>
              <a:rPr lang="en-US" dirty="0"/>
              <a:t>Vulnerabilities:</a:t>
            </a:r>
          </a:p>
        </p:txBody>
      </p:sp>
      <p:graphicFrame>
        <p:nvGraphicFramePr>
          <p:cNvPr id="4" name="Table 4">
            <a:extLst>
              <a:ext uri="{FF2B5EF4-FFF2-40B4-BE49-F238E27FC236}">
                <a16:creationId xmlns:a16="http://schemas.microsoft.com/office/drawing/2014/main" id="{A98A995B-1673-F2B3-7941-3ECF5ACDCD21}"/>
              </a:ext>
            </a:extLst>
          </p:cNvPr>
          <p:cNvGraphicFramePr>
            <a:graphicFrameLocks noGrp="1"/>
          </p:cNvGraphicFramePr>
          <p:nvPr>
            <p:ph idx="1"/>
            <p:extLst>
              <p:ext uri="{D42A27DB-BD31-4B8C-83A1-F6EECF244321}">
                <p14:modId xmlns:p14="http://schemas.microsoft.com/office/powerpoint/2010/main" val="242843793"/>
              </p:ext>
            </p:extLst>
          </p:nvPr>
        </p:nvGraphicFramePr>
        <p:xfrm>
          <a:off x="838200" y="1690688"/>
          <a:ext cx="10515600" cy="2865120"/>
        </p:xfrm>
        <a:graphic>
          <a:graphicData uri="http://schemas.openxmlformats.org/drawingml/2006/table">
            <a:tbl>
              <a:tblPr firstRow="1" bandRow="1">
                <a:tableStyleId>{5C22544A-7EE6-4342-B048-85BDC9FD1C3A}</a:tableStyleId>
              </a:tblPr>
              <a:tblGrid>
                <a:gridCol w="1055914">
                  <a:extLst>
                    <a:ext uri="{9D8B030D-6E8A-4147-A177-3AD203B41FA5}">
                      <a16:colId xmlns:a16="http://schemas.microsoft.com/office/drawing/2014/main" val="2092367190"/>
                    </a:ext>
                  </a:extLst>
                </a:gridCol>
                <a:gridCol w="2584580">
                  <a:extLst>
                    <a:ext uri="{9D8B030D-6E8A-4147-A177-3AD203B41FA5}">
                      <a16:colId xmlns:a16="http://schemas.microsoft.com/office/drawing/2014/main" val="601454653"/>
                    </a:ext>
                  </a:extLst>
                </a:gridCol>
                <a:gridCol w="4246206">
                  <a:extLst>
                    <a:ext uri="{9D8B030D-6E8A-4147-A177-3AD203B41FA5}">
                      <a16:colId xmlns:a16="http://schemas.microsoft.com/office/drawing/2014/main" val="2865580237"/>
                    </a:ext>
                  </a:extLst>
                </a:gridCol>
                <a:gridCol w="2628900">
                  <a:extLst>
                    <a:ext uri="{9D8B030D-6E8A-4147-A177-3AD203B41FA5}">
                      <a16:colId xmlns:a16="http://schemas.microsoft.com/office/drawing/2014/main" val="777635207"/>
                    </a:ext>
                  </a:extLst>
                </a:gridCol>
              </a:tblGrid>
              <a:tr h="370840">
                <a:tc>
                  <a:txBody>
                    <a:bodyPr/>
                    <a:lstStyle/>
                    <a:p>
                      <a:r>
                        <a:rPr lang="en-US" dirty="0">
                          <a:solidFill>
                            <a:schemeClr val="tx1"/>
                          </a:solidFill>
                        </a:rPr>
                        <a:t>11</a:t>
                      </a:r>
                    </a:p>
                  </a:txBody>
                  <a:tcPr/>
                </a:tc>
                <a:tc>
                  <a:txBody>
                    <a:bodyPr/>
                    <a:lstStyle/>
                    <a:p>
                      <a:r>
                        <a:rPr lang="en-US"/>
                        <a:t>Critical</a:t>
                      </a:r>
                      <a:endParaRPr lang="en-US" dirty="0"/>
                    </a:p>
                  </a:txBody>
                  <a:tcPr/>
                </a:tc>
                <a:tc>
                  <a:txBody>
                    <a:bodyPr/>
                    <a:lstStyle/>
                    <a:p>
                      <a:r>
                        <a:rPr lang="en-US" dirty="0"/>
                        <a:t>Local File Inclusion</a:t>
                      </a:r>
                    </a:p>
                  </a:txBody>
                  <a:tcPr/>
                </a:tc>
                <a:tc>
                  <a:txBody>
                    <a:bodyPr/>
                    <a:lstStyle/>
                    <a:p>
                      <a:r>
                        <a:rPr lang="en-US" dirty="0"/>
                        <a:t>1</a:t>
                      </a:r>
                    </a:p>
                  </a:txBody>
                  <a:tcPr/>
                </a:tc>
                <a:extLst>
                  <a:ext uri="{0D108BD9-81ED-4DB2-BD59-A6C34878D82A}">
                    <a16:rowId xmlns:a16="http://schemas.microsoft.com/office/drawing/2014/main" val="3015896083"/>
                  </a:ext>
                </a:extLst>
              </a:tr>
              <a:tr h="370840">
                <a:tc>
                  <a:txBody>
                    <a:bodyPr/>
                    <a:lstStyle/>
                    <a:p>
                      <a:r>
                        <a:rPr lang="en-US" dirty="0"/>
                        <a:t>12</a:t>
                      </a:r>
                    </a:p>
                  </a:txBody>
                  <a:tcPr/>
                </a:tc>
                <a:tc>
                  <a:txBody>
                    <a:bodyPr/>
                    <a:lstStyle/>
                    <a:p>
                      <a:r>
                        <a:rPr lang="en-US" dirty="0"/>
                        <a:t>Moderate</a:t>
                      </a:r>
                    </a:p>
                  </a:txBody>
                  <a:tcPr/>
                </a:tc>
                <a:tc>
                  <a:txBody>
                    <a:bodyPr/>
                    <a:lstStyle/>
                    <a:p>
                      <a:r>
                        <a:rPr lang="en-US" dirty="0"/>
                        <a:t>Directory Listing</a:t>
                      </a:r>
                    </a:p>
                  </a:txBody>
                  <a:tcPr/>
                </a:tc>
                <a:tc>
                  <a:txBody>
                    <a:bodyPr/>
                    <a:lstStyle/>
                    <a:p>
                      <a:r>
                        <a:rPr lang="en-US" dirty="0"/>
                        <a:t>2</a:t>
                      </a:r>
                    </a:p>
                  </a:txBody>
                  <a:tcPr/>
                </a:tc>
                <a:extLst>
                  <a:ext uri="{0D108BD9-81ED-4DB2-BD59-A6C34878D82A}">
                    <a16:rowId xmlns:a16="http://schemas.microsoft.com/office/drawing/2014/main" val="1677224125"/>
                  </a:ext>
                </a:extLst>
              </a:tr>
              <a:tr h="370840">
                <a:tc>
                  <a:txBody>
                    <a:bodyPr/>
                    <a:lstStyle/>
                    <a:p>
                      <a:r>
                        <a:rPr lang="en-US" dirty="0"/>
                        <a:t>13</a:t>
                      </a:r>
                    </a:p>
                  </a:txBody>
                  <a:tcPr/>
                </a:tc>
                <a:tc>
                  <a:txBody>
                    <a:bodyPr/>
                    <a:lstStyle/>
                    <a:p>
                      <a:r>
                        <a:rPr lang="en-US" dirty="0"/>
                        <a:t>Moderate</a:t>
                      </a:r>
                    </a:p>
                  </a:txBody>
                  <a:tcPr/>
                </a:tc>
                <a:tc>
                  <a:txBody>
                    <a:bodyPr/>
                    <a:lstStyle/>
                    <a:p>
                      <a:r>
                        <a:rPr lang="en-US" dirty="0"/>
                        <a:t>PII leakage</a:t>
                      </a:r>
                    </a:p>
                  </a:txBody>
                  <a:tcPr/>
                </a:tc>
                <a:tc>
                  <a:txBody>
                    <a:bodyPr/>
                    <a:lstStyle/>
                    <a:p>
                      <a:r>
                        <a:rPr lang="en-US" dirty="0"/>
                        <a:t>1</a:t>
                      </a:r>
                    </a:p>
                  </a:txBody>
                  <a:tcPr/>
                </a:tc>
                <a:extLst>
                  <a:ext uri="{0D108BD9-81ED-4DB2-BD59-A6C34878D82A}">
                    <a16:rowId xmlns:a16="http://schemas.microsoft.com/office/drawing/2014/main" val="819227742"/>
                  </a:ext>
                </a:extLst>
              </a:tr>
              <a:tr h="370840">
                <a:tc>
                  <a:txBody>
                    <a:bodyPr/>
                    <a:lstStyle/>
                    <a:p>
                      <a:r>
                        <a:rPr lang="en-US" dirty="0"/>
                        <a:t>14</a:t>
                      </a:r>
                    </a:p>
                  </a:txBody>
                  <a:tcPr/>
                </a:tc>
                <a:tc>
                  <a:txBody>
                    <a:bodyPr/>
                    <a:lstStyle/>
                    <a:p>
                      <a:r>
                        <a:rPr lang="en-US" dirty="0"/>
                        <a:t>Severe</a:t>
                      </a:r>
                    </a:p>
                  </a:txBody>
                  <a:tcPr/>
                </a:tc>
                <a:tc>
                  <a:txBody>
                    <a:bodyPr/>
                    <a:lstStyle/>
                    <a:p>
                      <a:r>
                        <a:rPr lang="en-US" dirty="0"/>
                        <a:t>Open Redirection</a:t>
                      </a:r>
                    </a:p>
                  </a:txBody>
                  <a:tcPr/>
                </a:tc>
                <a:tc>
                  <a:txBody>
                    <a:bodyPr/>
                    <a:lstStyle/>
                    <a:p>
                      <a:r>
                        <a:rPr lang="en-US" dirty="0"/>
                        <a:t>1</a:t>
                      </a:r>
                    </a:p>
                  </a:txBody>
                  <a:tcPr/>
                </a:tc>
                <a:extLst>
                  <a:ext uri="{0D108BD9-81ED-4DB2-BD59-A6C34878D82A}">
                    <a16:rowId xmlns:a16="http://schemas.microsoft.com/office/drawing/2014/main" val="864143868"/>
                  </a:ext>
                </a:extLst>
              </a:tr>
              <a:tr h="370840">
                <a:tc>
                  <a:txBody>
                    <a:bodyPr/>
                    <a:lstStyle/>
                    <a:p>
                      <a:r>
                        <a:rPr lang="en-US" dirty="0"/>
                        <a:t>15</a:t>
                      </a:r>
                    </a:p>
                  </a:txBody>
                  <a:tcPr/>
                </a:tc>
                <a:tc>
                  <a:txBody>
                    <a:bodyPr/>
                    <a:lstStyle/>
                    <a:p>
                      <a:r>
                        <a:rPr lang="en-US" dirty="0"/>
                        <a:t>Severe</a:t>
                      </a:r>
                    </a:p>
                  </a:txBody>
                  <a:tcPr/>
                </a:tc>
                <a:tc>
                  <a:txBody>
                    <a:bodyPr/>
                    <a:lstStyle/>
                    <a:p>
                      <a:r>
                        <a:rPr lang="en-US" dirty="0" err="1"/>
                        <a:t>Bruteforce</a:t>
                      </a:r>
                      <a:r>
                        <a:rPr lang="en-US" dirty="0"/>
                        <a:t> Coupon Codes</a:t>
                      </a:r>
                    </a:p>
                  </a:txBody>
                  <a:tcPr/>
                </a:tc>
                <a:tc>
                  <a:txBody>
                    <a:bodyPr/>
                    <a:lstStyle/>
                    <a:p>
                      <a:r>
                        <a:rPr lang="en-US" dirty="0"/>
                        <a:t>1</a:t>
                      </a:r>
                    </a:p>
                  </a:txBody>
                  <a:tcPr/>
                </a:tc>
                <a:extLst>
                  <a:ext uri="{0D108BD9-81ED-4DB2-BD59-A6C34878D82A}">
                    <a16:rowId xmlns:a16="http://schemas.microsoft.com/office/drawing/2014/main" val="3155874726"/>
                  </a:ext>
                </a:extLst>
              </a:tr>
              <a:tr h="370840">
                <a:tc>
                  <a:txBody>
                    <a:bodyPr/>
                    <a:lstStyle/>
                    <a:p>
                      <a:r>
                        <a:rPr lang="en-US" dirty="0"/>
                        <a:t>16</a:t>
                      </a:r>
                    </a:p>
                  </a:txBody>
                  <a:tcPr/>
                </a:tc>
                <a:tc>
                  <a:txBody>
                    <a:bodyPr/>
                    <a:lstStyle/>
                    <a:p>
                      <a:r>
                        <a:rPr lang="en-US" dirty="0"/>
                        <a:t>Severe</a:t>
                      </a:r>
                    </a:p>
                  </a:txBody>
                  <a:tcPr/>
                </a:tc>
                <a:tc>
                  <a:txBody>
                    <a:bodyPr/>
                    <a:lstStyle/>
                    <a:p>
                      <a:r>
                        <a:rPr lang="en-US" dirty="0"/>
                        <a:t>Forced Browsing</a:t>
                      </a:r>
                    </a:p>
                  </a:txBody>
                  <a:tcPr/>
                </a:tc>
                <a:tc>
                  <a:txBody>
                    <a:bodyPr/>
                    <a:lstStyle/>
                    <a:p>
                      <a:r>
                        <a:rPr lang="en-US" dirty="0"/>
                        <a:t>2</a:t>
                      </a:r>
                    </a:p>
                  </a:txBody>
                  <a:tcPr/>
                </a:tc>
                <a:extLst>
                  <a:ext uri="{0D108BD9-81ED-4DB2-BD59-A6C34878D82A}">
                    <a16:rowId xmlns:a16="http://schemas.microsoft.com/office/drawing/2014/main" val="1460770373"/>
                  </a:ext>
                </a:extLst>
              </a:tr>
              <a:tr h="370840">
                <a:tc>
                  <a:txBody>
                    <a:bodyPr/>
                    <a:lstStyle/>
                    <a:p>
                      <a:r>
                        <a:rPr lang="en-US" dirty="0"/>
                        <a:t>17</a:t>
                      </a:r>
                    </a:p>
                  </a:txBody>
                  <a:tcPr/>
                </a:tc>
                <a:tc>
                  <a:txBody>
                    <a:bodyPr/>
                    <a:lstStyle/>
                    <a:p>
                      <a:r>
                        <a:rPr lang="en-US" dirty="0"/>
                        <a:t>Critical</a:t>
                      </a:r>
                    </a:p>
                  </a:txBody>
                  <a:tcPr/>
                </a:tc>
                <a:tc>
                  <a:txBody>
                    <a:bodyPr/>
                    <a:lstStyle/>
                    <a:p>
                      <a:r>
                        <a:rPr lang="en-US" dirty="0"/>
                        <a:t>Seller Account Access</a:t>
                      </a:r>
                    </a:p>
                  </a:txBody>
                  <a:tcPr/>
                </a:tc>
                <a:tc>
                  <a:txBody>
                    <a:bodyPr/>
                    <a:lstStyle/>
                    <a:p>
                      <a:r>
                        <a:rPr lang="en-US" dirty="0"/>
                        <a:t>1</a:t>
                      </a:r>
                    </a:p>
                    <a:p>
                      <a:endParaRPr lang="en-US" dirty="0"/>
                    </a:p>
                  </a:txBody>
                  <a:tcPr/>
                </a:tc>
                <a:extLst>
                  <a:ext uri="{0D108BD9-81ED-4DB2-BD59-A6C34878D82A}">
                    <a16:rowId xmlns:a16="http://schemas.microsoft.com/office/drawing/2014/main" val="3881921459"/>
                  </a:ext>
                </a:extLst>
              </a:tr>
            </a:tbl>
          </a:graphicData>
        </a:graphic>
      </p:graphicFrame>
    </p:spTree>
    <p:extLst>
      <p:ext uri="{BB962C8B-B14F-4D97-AF65-F5344CB8AC3E}">
        <p14:creationId xmlns:p14="http://schemas.microsoft.com/office/powerpoint/2010/main" val="10278527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416BA-74B0-E41D-36C3-B94E1C0AD6A9}"/>
              </a:ext>
            </a:extLst>
          </p:cNvPr>
          <p:cNvSpPr>
            <a:spLocks noGrp="1"/>
          </p:cNvSpPr>
          <p:nvPr>
            <p:ph type="title"/>
          </p:nvPr>
        </p:nvSpPr>
        <p:spPr/>
        <p:txBody>
          <a:bodyPr/>
          <a:lstStyle/>
          <a:p>
            <a:r>
              <a:rPr lang="en-US" dirty="0"/>
              <a:t>Business Impact – Extremely High</a:t>
            </a:r>
          </a:p>
        </p:txBody>
      </p:sp>
      <p:sp>
        <p:nvSpPr>
          <p:cNvPr id="3" name="Content Placeholder 2">
            <a:extLst>
              <a:ext uri="{FF2B5EF4-FFF2-40B4-BE49-F238E27FC236}">
                <a16:creationId xmlns:a16="http://schemas.microsoft.com/office/drawing/2014/main" id="{8426E753-E976-1724-CFA4-45F1CD01E040}"/>
              </a:ext>
            </a:extLst>
          </p:cNvPr>
          <p:cNvSpPr>
            <a:spLocks noGrp="1"/>
          </p:cNvSpPr>
          <p:nvPr>
            <p:ph idx="1"/>
          </p:nvPr>
        </p:nvSpPr>
        <p:spPr/>
        <p:txBody>
          <a:bodyPr/>
          <a:lstStyle/>
          <a:p>
            <a:pPr marL="0" indent="0">
              <a:buNone/>
            </a:pPr>
            <a:r>
              <a:rPr lang="en-US" dirty="0"/>
              <a:t>Hacker can upload any kind of file with malicious intent</a:t>
            </a:r>
          </a:p>
          <a:p>
            <a:pPr marL="0" indent="0">
              <a:buNone/>
            </a:pPr>
            <a:r>
              <a:rPr lang="en-US" dirty="0"/>
              <a:t>And upload malwares and backdoors</a:t>
            </a:r>
          </a:p>
        </p:txBody>
      </p:sp>
    </p:spTree>
    <p:extLst>
      <p:ext uri="{BB962C8B-B14F-4D97-AF65-F5344CB8AC3E}">
        <p14:creationId xmlns:p14="http://schemas.microsoft.com/office/powerpoint/2010/main" val="27605619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33902-7549-49FA-2BF6-59E0BC131B7F}"/>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555946D4-0FC1-F067-F4AB-2F006E7E81D2}"/>
              </a:ext>
            </a:extLst>
          </p:cNvPr>
          <p:cNvSpPr>
            <a:spLocks noGrp="1"/>
          </p:cNvSpPr>
          <p:nvPr>
            <p:ph idx="1"/>
          </p:nvPr>
        </p:nvSpPr>
        <p:spPr/>
        <p:txBody>
          <a:bodyPr/>
          <a:lstStyle/>
          <a:p>
            <a:pPr marL="0" indent="0">
              <a:buNone/>
            </a:pPr>
            <a:r>
              <a:rPr lang="en-US" dirty="0"/>
              <a:t>• Never accept a filename and its extension directly without having a whitelist filter.</a:t>
            </a:r>
          </a:p>
          <a:p>
            <a:pPr marL="0" indent="0">
              <a:buNone/>
            </a:pPr>
            <a:endParaRPr lang="en-US" dirty="0"/>
          </a:p>
        </p:txBody>
      </p:sp>
    </p:spTree>
    <p:extLst>
      <p:ext uri="{BB962C8B-B14F-4D97-AF65-F5344CB8AC3E}">
        <p14:creationId xmlns:p14="http://schemas.microsoft.com/office/powerpoint/2010/main" val="28811548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6044-6CC0-C618-C5C3-FC997904D50E}"/>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819A6741-0708-7C4D-7211-0D9977EDA031}"/>
              </a:ext>
            </a:extLst>
          </p:cNvPr>
          <p:cNvSpPr>
            <a:spLocks noGrp="1"/>
          </p:cNvSpPr>
          <p:nvPr>
            <p:ph idx="1"/>
          </p:nvPr>
        </p:nvSpPr>
        <p:spPr/>
        <p:txBody>
          <a:bodyPr/>
          <a:lstStyle/>
          <a:p>
            <a:pPr marL="0" indent="0">
              <a:buNone/>
            </a:pPr>
            <a:r>
              <a:rPr lang="en-US" dirty="0">
                <a:hlinkClick r:id="rId2"/>
              </a:rPr>
              <a:t>https://owasp.org/www-community/vulnerabilities/Unrestricted_File_Upload</a:t>
            </a:r>
            <a:endParaRPr lang="en-US" dirty="0"/>
          </a:p>
          <a:p>
            <a:pPr marL="0" indent="0">
              <a:buNone/>
            </a:pPr>
            <a:endParaRPr lang="en-US" dirty="0"/>
          </a:p>
        </p:txBody>
      </p:sp>
    </p:spTree>
    <p:extLst>
      <p:ext uri="{BB962C8B-B14F-4D97-AF65-F5344CB8AC3E}">
        <p14:creationId xmlns:p14="http://schemas.microsoft.com/office/powerpoint/2010/main" val="16823557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66570-743D-1708-5EA2-8F4C8504654C}"/>
              </a:ext>
            </a:extLst>
          </p:cNvPr>
          <p:cNvSpPr>
            <a:spLocks noGrp="1"/>
          </p:cNvSpPr>
          <p:nvPr>
            <p:ph type="title"/>
          </p:nvPr>
        </p:nvSpPr>
        <p:spPr/>
        <p:txBody>
          <a:bodyPr/>
          <a:lstStyle/>
          <a:p>
            <a:r>
              <a:rPr lang="en-US" dirty="0"/>
              <a:t>6)Client side filter bypass</a:t>
            </a:r>
          </a:p>
        </p:txBody>
      </p:sp>
      <p:sp>
        <p:nvSpPr>
          <p:cNvPr id="3" name="Content Placeholder 2">
            <a:extLst>
              <a:ext uri="{FF2B5EF4-FFF2-40B4-BE49-F238E27FC236}">
                <a16:creationId xmlns:a16="http://schemas.microsoft.com/office/drawing/2014/main" id="{3526D4A3-1629-4963-217A-6A50524ED03A}"/>
              </a:ext>
            </a:extLst>
          </p:cNvPr>
          <p:cNvSpPr>
            <a:spLocks noGrp="1"/>
          </p:cNvSpPr>
          <p:nvPr>
            <p:ph idx="1"/>
          </p:nvPr>
        </p:nvSpPr>
        <p:spPr/>
        <p:txBody>
          <a:bodyPr/>
          <a:lstStyle/>
          <a:p>
            <a:pPr marL="0" indent="0">
              <a:buNone/>
            </a:pPr>
            <a:r>
              <a:rPr lang="en-US" dirty="0"/>
              <a:t>Below mentioned URL is vulnerable to client side filter bypass.</a:t>
            </a:r>
          </a:p>
          <a:p>
            <a:pPr marL="0" indent="0">
              <a:buNone/>
            </a:pPr>
            <a:r>
              <a:rPr lang="en-US" dirty="0"/>
              <a:t>Affected URL :</a:t>
            </a:r>
          </a:p>
          <a:p>
            <a:pPr marL="0" indent="0">
              <a:buNone/>
            </a:pPr>
            <a:r>
              <a:rPr lang="en-US" dirty="0"/>
              <a:t>• http://3.6.40.63/profile/16/edit/</a:t>
            </a:r>
          </a:p>
          <a:p>
            <a:pPr marL="0" indent="0">
              <a:buNone/>
            </a:pPr>
            <a:endParaRPr lang="en-US" dirty="0"/>
          </a:p>
        </p:txBody>
      </p:sp>
    </p:spTree>
    <p:extLst>
      <p:ext uri="{BB962C8B-B14F-4D97-AF65-F5344CB8AC3E}">
        <p14:creationId xmlns:p14="http://schemas.microsoft.com/office/powerpoint/2010/main" val="13456132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BF8F1-6D08-8163-9F9F-FCD060B677D0}"/>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F654A512-C0BD-EDE3-7945-BA06E01353DD}"/>
              </a:ext>
            </a:extLst>
          </p:cNvPr>
          <p:cNvSpPr>
            <a:spLocks noGrp="1"/>
          </p:cNvSpPr>
          <p:nvPr>
            <p:ph idx="1"/>
          </p:nvPr>
        </p:nvSpPr>
        <p:spPr/>
        <p:txBody>
          <a:bodyPr/>
          <a:lstStyle/>
          <a:p>
            <a:pPr marL="0" indent="0">
              <a:buNone/>
            </a:pPr>
            <a:r>
              <a:rPr lang="en-US" dirty="0"/>
              <a:t>• Login to your account and go to My Profile section.</a:t>
            </a:r>
          </a:p>
          <a:p>
            <a:pPr marL="0" indent="0">
              <a:buNone/>
            </a:pPr>
            <a:r>
              <a:rPr lang="en-US" dirty="0"/>
              <a:t>• Now, click on edit profile button, update any of your details, here I will go with phone number only.</a:t>
            </a:r>
          </a:p>
          <a:p>
            <a:pPr marL="0" indent="0">
              <a:buNone/>
            </a:pPr>
            <a:r>
              <a:rPr lang="en-US" dirty="0"/>
              <a:t>• I updated my phone number from 9876543211 to 9999999999.</a:t>
            </a:r>
          </a:p>
          <a:p>
            <a:pPr marL="0" indent="0">
              <a:buNone/>
            </a:pPr>
            <a:r>
              <a:rPr lang="en-US" dirty="0"/>
              <a:t>• Now, again click on UPDATE button and intercept the request with Burp Suite.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947066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6A0A-5683-24A6-401B-3258590D3806}"/>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09EA1090-F780-A09A-7E05-1C56FFD29FC3}"/>
              </a:ext>
            </a:extLst>
          </p:cNvPr>
          <p:cNvPicPr>
            <a:picLocks noGrp="1" noChangeAspect="1"/>
          </p:cNvPicPr>
          <p:nvPr>
            <p:ph idx="1"/>
          </p:nvPr>
        </p:nvPicPr>
        <p:blipFill>
          <a:blip r:embed="rId2"/>
          <a:stretch>
            <a:fillRect/>
          </a:stretch>
        </p:blipFill>
        <p:spPr>
          <a:xfrm>
            <a:off x="2181641" y="1760075"/>
            <a:ext cx="5044877" cy="3337849"/>
          </a:xfrm>
        </p:spPr>
      </p:pic>
    </p:spTree>
    <p:extLst>
      <p:ext uri="{BB962C8B-B14F-4D97-AF65-F5344CB8AC3E}">
        <p14:creationId xmlns:p14="http://schemas.microsoft.com/office/powerpoint/2010/main" val="18275791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03411-852A-08E4-FD84-5A9AAE1EDDD1}"/>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4B248417-57A0-9DEE-EA68-B610DB4659F0}"/>
              </a:ext>
            </a:extLst>
          </p:cNvPr>
          <p:cNvSpPr>
            <a:spLocks noGrp="1"/>
          </p:cNvSpPr>
          <p:nvPr>
            <p:ph idx="1"/>
          </p:nvPr>
        </p:nvSpPr>
        <p:spPr>
          <a:xfrm>
            <a:off x="848360" y="1835785"/>
            <a:ext cx="10515600" cy="4351338"/>
          </a:xfrm>
        </p:spPr>
        <p:txBody>
          <a:bodyPr/>
          <a:lstStyle/>
          <a:p>
            <a:pPr marL="0" indent="0">
              <a:buNone/>
            </a:pPr>
            <a:r>
              <a:rPr lang="en-US" dirty="0"/>
              <a:t>• Now, send the request to the Repeater and edit the phone number.</a:t>
            </a:r>
          </a:p>
          <a:p>
            <a:pPr marL="0" indent="0">
              <a:buNone/>
            </a:pPr>
            <a:r>
              <a:rPr lang="en-US" dirty="0"/>
              <a:t>• I changed it from 9999999999 to 1111111111 and hit Send</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D4698155-08BD-A5C8-6655-889281837215}"/>
              </a:ext>
            </a:extLst>
          </p:cNvPr>
          <p:cNvPicPr>
            <a:picLocks noChangeAspect="1"/>
          </p:cNvPicPr>
          <p:nvPr/>
        </p:nvPicPr>
        <p:blipFill>
          <a:blip r:embed="rId2"/>
          <a:stretch>
            <a:fillRect/>
          </a:stretch>
        </p:blipFill>
        <p:spPr>
          <a:xfrm>
            <a:off x="553720" y="3083365"/>
            <a:ext cx="5677392" cy="3337756"/>
          </a:xfrm>
          <a:prstGeom prst="rect">
            <a:avLst/>
          </a:prstGeom>
        </p:spPr>
      </p:pic>
    </p:spTree>
    <p:extLst>
      <p:ext uri="{BB962C8B-B14F-4D97-AF65-F5344CB8AC3E}">
        <p14:creationId xmlns:p14="http://schemas.microsoft.com/office/powerpoint/2010/main" val="25670223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329C2-ACCC-52C6-6F85-4C21760C92E9}"/>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5284C2F7-E1BF-E622-55D4-331D0AB15F7F}"/>
              </a:ext>
            </a:extLst>
          </p:cNvPr>
          <p:cNvPicPr>
            <a:picLocks noGrp="1" noChangeAspect="1"/>
          </p:cNvPicPr>
          <p:nvPr>
            <p:ph idx="1"/>
          </p:nvPr>
        </p:nvPicPr>
        <p:blipFill>
          <a:blip r:embed="rId2"/>
          <a:stretch>
            <a:fillRect/>
          </a:stretch>
        </p:blipFill>
        <p:spPr>
          <a:xfrm>
            <a:off x="1649503" y="2224499"/>
            <a:ext cx="5235394" cy="1501270"/>
          </a:xfrm>
        </p:spPr>
      </p:pic>
    </p:spTree>
    <p:extLst>
      <p:ext uri="{BB962C8B-B14F-4D97-AF65-F5344CB8AC3E}">
        <p14:creationId xmlns:p14="http://schemas.microsoft.com/office/powerpoint/2010/main" val="7792772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792ED-783D-1933-F818-589CBAC20522}"/>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74BF18AA-A012-A662-B618-E2EC468E5670}"/>
              </a:ext>
            </a:extLst>
          </p:cNvPr>
          <p:cNvPicPr>
            <a:picLocks noGrp="1" noChangeAspect="1"/>
          </p:cNvPicPr>
          <p:nvPr>
            <p:ph idx="1"/>
          </p:nvPr>
        </p:nvPicPr>
        <p:blipFill>
          <a:blip r:embed="rId2"/>
          <a:stretch>
            <a:fillRect/>
          </a:stretch>
        </p:blipFill>
        <p:spPr>
          <a:xfrm>
            <a:off x="2669542" y="1825625"/>
            <a:ext cx="6852916" cy="4351338"/>
          </a:xfrm>
        </p:spPr>
      </p:pic>
    </p:spTree>
    <p:extLst>
      <p:ext uri="{BB962C8B-B14F-4D97-AF65-F5344CB8AC3E}">
        <p14:creationId xmlns:p14="http://schemas.microsoft.com/office/powerpoint/2010/main" val="27479479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7A9DC-FC21-E37D-613C-D6820645D435}"/>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3D4CA4D5-E3F6-6982-CD19-F1C27AA57A8E}"/>
              </a:ext>
            </a:extLst>
          </p:cNvPr>
          <p:cNvSpPr>
            <a:spLocks noGrp="1"/>
          </p:cNvSpPr>
          <p:nvPr>
            <p:ph idx="1"/>
          </p:nvPr>
        </p:nvSpPr>
        <p:spPr/>
        <p:txBody>
          <a:bodyPr/>
          <a:lstStyle/>
          <a:p>
            <a:pPr marL="0" indent="0">
              <a:buNone/>
            </a:pPr>
            <a:r>
              <a:rPr lang="en-US" dirty="0"/>
              <a:t>• Implement all critical checks on server side code only.</a:t>
            </a:r>
          </a:p>
          <a:p>
            <a:pPr marL="0" indent="0">
              <a:buNone/>
            </a:pPr>
            <a:r>
              <a:rPr lang="en-US" dirty="0"/>
              <a:t>• Client-side checks must be treated as decorative only.</a:t>
            </a:r>
          </a:p>
          <a:p>
            <a:pPr marL="0" indent="0">
              <a:buNone/>
            </a:pPr>
            <a:r>
              <a:rPr lang="en-US" dirty="0"/>
              <a:t>• All business logic must be implemented and checked on the server code.</a:t>
            </a:r>
          </a:p>
        </p:txBody>
      </p:sp>
    </p:spTree>
    <p:extLst>
      <p:ext uri="{BB962C8B-B14F-4D97-AF65-F5344CB8AC3E}">
        <p14:creationId xmlns:p14="http://schemas.microsoft.com/office/powerpoint/2010/main" val="1618400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E45E8-58BA-F609-97F7-773E97B221BC}"/>
              </a:ext>
            </a:extLst>
          </p:cNvPr>
          <p:cNvSpPr>
            <a:spLocks noGrp="1"/>
          </p:cNvSpPr>
          <p:nvPr>
            <p:ph type="title"/>
          </p:nvPr>
        </p:nvSpPr>
        <p:spPr/>
        <p:txBody>
          <a:bodyPr/>
          <a:lstStyle/>
          <a:p>
            <a:r>
              <a:rPr lang="en-US" dirty="0"/>
              <a:t>1)SQL INJECTION</a:t>
            </a:r>
          </a:p>
        </p:txBody>
      </p:sp>
      <p:sp>
        <p:nvSpPr>
          <p:cNvPr id="3" name="Content Placeholder 2">
            <a:extLst>
              <a:ext uri="{FF2B5EF4-FFF2-40B4-BE49-F238E27FC236}">
                <a16:creationId xmlns:a16="http://schemas.microsoft.com/office/drawing/2014/main" id="{CB0B3E76-576D-4E7B-E393-6E8985F1B683}"/>
              </a:ext>
            </a:extLst>
          </p:cNvPr>
          <p:cNvSpPr>
            <a:spLocks noGrp="1"/>
          </p:cNvSpPr>
          <p:nvPr>
            <p:ph idx="1"/>
          </p:nvPr>
        </p:nvSpPr>
        <p:spPr/>
        <p:txBody>
          <a:bodyPr>
            <a:normAutofit lnSpcReduction="10000"/>
          </a:bodyPr>
          <a:lstStyle/>
          <a:p>
            <a:r>
              <a:rPr lang="en-US" dirty="0"/>
              <a:t>Below mentioned URL in the online e-commerce portal is vulnerable to SQL </a:t>
            </a:r>
          </a:p>
          <a:p>
            <a:r>
              <a:rPr lang="en-US" dirty="0"/>
              <a:t>injection attack</a:t>
            </a:r>
          </a:p>
          <a:p>
            <a:r>
              <a:rPr lang="en-US" dirty="0"/>
              <a:t>Affected URL :</a:t>
            </a:r>
          </a:p>
          <a:p>
            <a:r>
              <a:rPr lang="en-US" dirty="0"/>
              <a:t>http://13.235.100.207/products.php?cat=1</a:t>
            </a:r>
          </a:p>
          <a:p>
            <a:r>
              <a:rPr lang="en-US" dirty="0"/>
              <a:t>Affected Parameters :</a:t>
            </a:r>
          </a:p>
          <a:p>
            <a:r>
              <a:rPr lang="en-US" dirty="0"/>
              <a:t> cat (GET parameter)</a:t>
            </a:r>
          </a:p>
          <a:p>
            <a:r>
              <a:rPr lang="en-US" dirty="0"/>
              <a:t>Payload:</a:t>
            </a:r>
          </a:p>
          <a:p>
            <a:r>
              <a:rPr lang="en-US" dirty="0"/>
              <a:t> cat=1’</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81506807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D8EC3-8545-38E3-3251-B6A3AD72E5D5}"/>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130DB4DD-58C1-4672-5C4A-5C8B2ED31296}"/>
              </a:ext>
            </a:extLst>
          </p:cNvPr>
          <p:cNvSpPr>
            <a:spLocks noGrp="1"/>
          </p:cNvSpPr>
          <p:nvPr>
            <p:ph idx="1"/>
          </p:nvPr>
        </p:nvSpPr>
        <p:spPr/>
        <p:txBody>
          <a:bodyPr/>
          <a:lstStyle/>
          <a:p>
            <a:pPr marL="0" indent="0">
              <a:buNone/>
            </a:pPr>
            <a:r>
              <a:rPr lang="en-US" dirty="0"/>
              <a:t>https://portswigger.net/support/using-burp-to-bypass-client-side-javascript-validation</a:t>
            </a:r>
          </a:p>
        </p:txBody>
      </p:sp>
    </p:spTree>
    <p:extLst>
      <p:ext uri="{BB962C8B-B14F-4D97-AF65-F5344CB8AC3E}">
        <p14:creationId xmlns:p14="http://schemas.microsoft.com/office/powerpoint/2010/main" val="18934222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07C76-85D1-0F34-1E7B-048780CA82DC}"/>
              </a:ext>
            </a:extLst>
          </p:cNvPr>
          <p:cNvSpPr>
            <a:spLocks noGrp="1"/>
          </p:cNvSpPr>
          <p:nvPr>
            <p:ph type="title"/>
          </p:nvPr>
        </p:nvSpPr>
        <p:spPr/>
        <p:txBody>
          <a:bodyPr/>
          <a:lstStyle/>
          <a:p>
            <a:r>
              <a:rPr lang="en-US" dirty="0"/>
              <a:t>7)Components with known vulnerability</a:t>
            </a:r>
          </a:p>
        </p:txBody>
      </p:sp>
      <p:sp>
        <p:nvSpPr>
          <p:cNvPr id="3" name="Content Placeholder 2">
            <a:extLst>
              <a:ext uri="{FF2B5EF4-FFF2-40B4-BE49-F238E27FC236}">
                <a16:creationId xmlns:a16="http://schemas.microsoft.com/office/drawing/2014/main" id="{B46F1C89-365E-A432-358C-F2804911BC8E}"/>
              </a:ext>
            </a:extLst>
          </p:cNvPr>
          <p:cNvSpPr>
            <a:spLocks noGrp="1"/>
          </p:cNvSpPr>
          <p:nvPr>
            <p:ph idx="1"/>
          </p:nvPr>
        </p:nvSpPr>
        <p:spPr/>
        <p:txBody>
          <a:bodyPr/>
          <a:lstStyle/>
          <a:p>
            <a:pPr marL="0" indent="0">
              <a:buNone/>
            </a:pPr>
            <a:r>
              <a:rPr lang="en-US" dirty="0"/>
              <a:t>Below mentioned URL contains components with known vulnerabilities.</a:t>
            </a:r>
          </a:p>
          <a:p>
            <a:pPr marL="0" indent="0">
              <a:buNone/>
            </a:pPr>
            <a:r>
              <a:rPr lang="en-US" dirty="0"/>
              <a:t>Affected URL:</a:t>
            </a:r>
          </a:p>
          <a:p>
            <a:pPr marL="0" indent="0">
              <a:buNone/>
            </a:pPr>
            <a:r>
              <a:rPr lang="en-US" dirty="0"/>
              <a:t>• http://15.206.159.87/wondercms/</a:t>
            </a:r>
          </a:p>
          <a:p>
            <a:pPr marL="0" indent="0">
              <a:buNone/>
            </a:pPr>
            <a:r>
              <a:rPr lang="en-US" dirty="0"/>
              <a:t>• http://15.206.159.87/forum/</a:t>
            </a:r>
          </a:p>
          <a:p>
            <a:pPr marL="0" indent="0">
              <a:buNone/>
            </a:pPr>
            <a:r>
              <a:rPr lang="en-US" dirty="0"/>
              <a:t>and the PHP Version</a:t>
            </a:r>
          </a:p>
        </p:txBody>
      </p:sp>
    </p:spTree>
    <p:extLst>
      <p:ext uri="{BB962C8B-B14F-4D97-AF65-F5344CB8AC3E}">
        <p14:creationId xmlns:p14="http://schemas.microsoft.com/office/powerpoint/2010/main" val="287052853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62133-B8CC-9642-9C60-F7C31F41CB6D}"/>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CCDD701C-9D6E-DBBC-F67D-9C67C702291C}"/>
              </a:ext>
            </a:extLst>
          </p:cNvPr>
          <p:cNvSpPr>
            <a:spLocks noGrp="1"/>
          </p:cNvSpPr>
          <p:nvPr>
            <p:ph idx="1"/>
          </p:nvPr>
        </p:nvSpPr>
        <p:spPr/>
        <p:txBody>
          <a:bodyPr/>
          <a:lstStyle/>
          <a:p>
            <a:pPr marL="0" indent="0">
              <a:buNone/>
            </a:pPr>
            <a:r>
              <a:rPr lang="en-US" dirty="0"/>
              <a:t>The </a:t>
            </a:r>
            <a:r>
              <a:rPr lang="en-US" dirty="0" err="1"/>
              <a:t>php</a:t>
            </a:r>
            <a:r>
              <a:rPr lang="en-US" dirty="0"/>
              <a:t> version of this website is 5.6.39-1 which is Out Dated.</a:t>
            </a:r>
          </a:p>
          <a:p>
            <a:pPr marL="0" indent="0">
              <a:buNone/>
            </a:pPr>
            <a:r>
              <a:rPr lang="en-US" dirty="0"/>
              <a:t>CODOFORUM is also outdated</a:t>
            </a:r>
          </a:p>
          <a:p>
            <a:pPr marL="0" indent="0">
              <a:buNone/>
            </a:pPr>
            <a:endParaRPr lang="en-US" dirty="0"/>
          </a:p>
        </p:txBody>
      </p:sp>
      <p:pic>
        <p:nvPicPr>
          <p:cNvPr id="5" name="Picture 4">
            <a:extLst>
              <a:ext uri="{FF2B5EF4-FFF2-40B4-BE49-F238E27FC236}">
                <a16:creationId xmlns:a16="http://schemas.microsoft.com/office/drawing/2014/main" id="{3F1F0D74-5BC8-813A-5BE2-8D8E4D197EA3}"/>
              </a:ext>
            </a:extLst>
          </p:cNvPr>
          <p:cNvPicPr>
            <a:picLocks noChangeAspect="1"/>
          </p:cNvPicPr>
          <p:nvPr/>
        </p:nvPicPr>
        <p:blipFill>
          <a:blip r:embed="rId2"/>
          <a:stretch>
            <a:fillRect/>
          </a:stretch>
        </p:blipFill>
        <p:spPr>
          <a:xfrm>
            <a:off x="3059167" y="2811726"/>
            <a:ext cx="5617473" cy="1234547"/>
          </a:xfrm>
          <a:prstGeom prst="rect">
            <a:avLst/>
          </a:prstGeom>
        </p:spPr>
      </p:pic>
      <p:pic>
        <p:nvPicPr>
          <p:cNvPr id="7" name="Picture 6">
            <a:extLst>
              <a:ext uri="{FF2B5EF4-FFF2-40B4-BE49-F238E27FC236}">
                <a16:creationId xmlns:a16="http://schemas.microsoft.com/office/drawing/2014/main" id="{4E76CFD9-48C5-5B4C-C289-F5A54E90E6EE}"/>
              </a:ext>
            </a:extLst>
          </p:cNvPr>
          <p:cNvPicPr>
            <a:picLocks noChangeAspect="1"/>
          </p:cNvPicPr>
          <p:nvPr/>
        </p:nvPicPr>
        <p:blipFill>
          <a:blip r:embed="rId3"/>
          <a:stretch>
            <a:fillRect/>
          </a:stretch>
        </p:blipFill>
        <p:spPr>
          <a:xfrm>
            <a:off x="3586480" y="4627706"/>
            <a:ext cx="3078480" cy="967824"/>
          </a:xfrm>
          <a:prstGeom prst="rect">
            <a:avLst/>
          </a:prstGeom>
        </p:spPr>
      </p:pic>
    </p:spTree>
    <p:extLst>
      <p:ext uri="{BB962C8B-B14F-4D97-AF65-F5344CB8AC3E}">
        <p14:creationId xmlns:p14="http://schemas.microsoft.com/office/powerpoint/2010/main" val="41727494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814E5-FB07-0C6E-0951-5DE148BAA417}"/>
              </a:ext>
            </a:extLst>
          </p:cNvPr>
          <p:cNvSpPr>
            <a:spLocks noGrp="1"/>
          </p:cNvSpPr>
          <p:nvPr>
            <p:ph type="title"/>
          </p:nvPr>
        </p:nvSpPr>
        <p:spPr>
          <a:xfrm>
            <a:off x="838200" y="354965"/>
            <a:ext cx="10515600" cy="1325563"/>
          </a:xfrm>
        </p:spPr>
        <p:txBody>
          <a:bodyPr>
            <a:normAutofit/>
          </a:bodyPr>
          <a:lstStyle/>
          <a:p>
            <a:r>
              <a:rPr lang="en-US" dirty="0"/>
              <a:t>POC </a:t>
            </a:r>
            <a:r>
              <a:rPr lang="en-US" dirty="0" err="1"/>
              <a:t>Codoforum</a:t>
            </a:r>
            <a:r>
              <a:rPr lang="en-US" dirty="0"/>
              <a:t> has public exploits</a:t>
            </a:r>
          </a:p>
        </p:txBody>
      </p:sp>
      <p:pic>
        <p:nvPicPr>
          <p:cNvPr id="5" name="Content Placeholder 4">
            <a:extLst>
              <a:ext uri="{FF2B5EF4-FFF2-40B4-BE49-F238E27FC236}">
                <a16:creationId xmlns:a16="http://schemas.microsoft.com/office/drawing/2014/main" id="{EE80F82B-D9D4-BC5B-EDBE-47C94CB018D6}"/>
              </a:ext>
            </a:extLst>
          </p:cNvPr>
          <p:cNvPicPr>
            <a:picLocks noGrp="1" noChangeAspect="1"/>
          </p:cNvPicPr>
          <p:nvPr>
            <p:ph idx="1"/>
          </p:nvPr>
        </p:nvPicPr>
        <p:blipFill>
          <a:blip r:embed="rId2"/>
          <a:stretch>
            <a:fillRect/>
          </a:stretch>
        </p:blipFill>
        <p:spPr>
          <a:xfrm>
            <a:off x="838200" y="3368411"/>
            <a:ext cx="10515600" cy="1265766"/>
          </a:xfrm>
        </p:spPr>
      </p:pic>
    </p:spTree>
    <p:extLst>
      <p:ext uri="{BB962C8B-B14F-4D97-AF65-F5344CB8AC3E}">
        <p14:creationId xmlns:p14="http://schemas.microsoft.com/office/powerpoint/2010/main" val="35611928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4A00F-9ADF-9B20-AAEB-CEA16C9EE1D1}"/>
              </a:ext>
            </a:extLst>
          </p:cNvPr>
          <p:cNvSpPr>
            <a:spLocks noGrp="1"/>
          </p:cNvSpPr>
          <p:nvPr>
            <p:ph type="title"/>
          </p:nvPr>
        </p:nvSpPr>
        <p:spPr/>
        <p:txBody>
          <a:bodyPr>
            <a:normAutofit/>
          </a:bodyPr>
          <a:lstStyle/>
          <a:p>
            <a:r>
              <a:rPr lang="en-US" dirty="0"/>
              <a:t>POC – </a:t>
            </a:r>
            <a:r>
              <a:rPr lang="en-US" dirty="0" err="1"/>
              <a:t>WonderCMS</a:t>
            </a:r>
            <a:r>
              <a:rPr lang="en-US" dirty="0"/>
              <a:t> is outdated and has public </a:t>
            </a:r>
            <a:br>
              <a:rPr lang="en-US" dirty="0"/>
            </a:br>
            <a:r>
              <a:rPr lang="en-US" dirty="0"/>
              <a:t>exploits</a:t>
            </a:r>
          </a:p>
        </p:txBody>
      </p:sp>
      <p:pic>
        <p:nvPicPr>
          <p:cNvPr id="5" name="Content Placeholder 4">
            <a:extLst>
              <a:ext uri="{FF2B5EF4-FFF2-40B4-BE49-F238E27FC236}">
                <a16:creationId xmlns:a16="http://schemas.microsoft.com/office/drawing/2014/main" id="{6A2186B8-B4AE-1367-75B5-A3A3218F79CD}"/>
              </a:ext>
            </a:extLst>
          </p:cNvPr>
          <p:cNvPicPr>
            <a:picLocks noGrp="1" noChangeAspect="1"/>
          </p:cNvPicPr>
          <p:nvPr>
            <p:ph idx="1"/>
          </p:nvPr>
        </p:nvPicPr>
        <p:blipFill>
          <a:blip r:embed="rId2"/>
          <a:stretch>
            <a:fillRect/>
          </a:stretch>
        </p:blipFill>
        <p:spPr>
          <a:xfrm>
            <a:off x="3571156" y="2255005"/>
            <a:ext cx="4343483" cy="1605795"/>
          </a:xfrm>
        </p:spPr>
      </p:pic>
    </p:spTree>
    <p:extLst>
      <p:ext uri="{BB962C8B-B14F-4D97-AF65-F5344CB8AC3E}">
        <p14:creationId xmlns:p14="http://schemas.microsoft.com/office/powerpoint/2010/main" val="25458754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EFFD3-9267-AF51-C155-5BD65F4AB856}"/>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495D11DD-F3FF-96DA-5075-1C4A2948B3EF}"/>
              </a:ext>
            </a:extLst>
          </p:cNvPr>
          <p:cNvPicPr>
            <a:picLocks noGrp="1" noChangeAspect="1"/>
          </p:cNvPicPr>
          <p:nvPr>
            <p:ph idx="1"/>
          </p:nvPr>
        </p:nvPicPr>
        <p:blipFill>
          <a:blip r:embed="rId2"/>
          <a:stretch>
            <a:fillRect/>
          </a:stretch>
        </p:blipFill>
        <p:spPr>
          <a:xfrm>
            <a:off x="838200" y="2503513"/>
            <a:ext cx="10515600" cy="2995562"/>
          </a:xfrm>
        </p:spPr>
      </p:pic>
    </p:spTree>
    <p:extLst>
      <p:ext uri="{BB962C8B-B14F-4D97-AF65-F5344CB8AC3E}">
        <p14:creationId xmlns:p14="http://schemas.microsoft.com/office/powerpoint/2010/main" val="21316885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5CC59-A49C-86A4-F788-FEC4A175A222}"/>
              </a:ext>
            </a:extLst>
          </p:cNvPr>
          <p:cNvSpPr>
            <a:spLocks noGrp="1"/>
          </p:cNvSpPr>
          <p:nvPr>
            <p:ph type="title"/>
          </p:nvPr>
        </p:nvSpPr>
        <p:spPr/>
        <p:txBody>
          <a:bodyPr/>
          <a:lstStyle/>
          <a:p>
            <a:r>
              <a:rPr lang="en-US" dirty="0"/>
              <a:t>Business Impact-Very High</a:t>
            </a:r>
          </a:p>
        </p:txBody>
      </p:sp>
      <p:sp>
        <p:nvSpPr>
          <p:cNvPr id="3" name="Content Placeholder 2">
            <a:extLst>
              <a:ext uri="{FF2B5EF4-FFF2-40B4-BE49-F238E27FC236}">
                <a16:creationId xmlns:a16="http://schemas.microsoft.com/office/drawing/2014/main" id="{F2EC749B-E630-EA4D-2BC5-A30879033A90}"/>
              </a:ext>
            </a:extLst>
          </p:cNvPr>
          <p:cNvSpPr>
            <a:spLocks noGrp="1"/>
          </p:cNvSpPr>
          <p:nvPr>
            <p:ph idx="1"/>
          </p:nvPr>
        </p:nvSpPr>
        <p:spPr/>
        <p:txBody>
          <a:bodyPr/>
          <a:lstStyle/>
          <a:p>
            <a:pPr marL="0" indent="0">
              <a:buNone/>
            </a:pPr>
            <a:r>
              <a:rPr lang="en-US" dirty="0"/>
              <a:t>• Anyone can perform any attacks (available) as all the exploits are available publicly .</a:t>
            </a:r>
          </a:p>
          <a:p>
            <a:pPr marL="0" indent="0">
              <a:buNone/>
            </a:pPr>
            <a:r>
              <a:rPr lang="en-US" dirty="0"/>
              <a:t>• It can cause severe damage to the website </a:t>
            </a:r>
          </a:p>
          <a:p>
            <a:pPr marL="0" indent="0">
              <a:buNone/>
            </a:pPr>
            <a:r>
              <a:rPr lang="en-US" dirty="0"/>
              <a:t>• He may be able to upload backdoor shells</a:t>
            </a:r>
          </a:p>
          <a:p>
            <a:pPr marL="0" indent="0">
              <a:buNone/>
            </a:pPr>
            <a:r>
              <a:rPr lang="en-US" dirty="0"/>
              <a:t>• He will easily deface your website</a:t>
            </a:r>
          </a:p>
        </p:txBody>
      </p:sp>
    </p:spTree>
    <p:extLst>
      <p:ext uri="{BB962C8B-B14F-4D97-AF65-F5344CB8AC3E}">
        <p14:creationId xmlns:p14="http://schemas.microsoft.com/office/powerpoint/2010/main" val="3627491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17397-DC40-C052-8B73-08319B9F9C54}"/>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B08C10A6-56B8-8221-07E5-E72F03E159E7}"/>
              </a:ext>
            </a:extLst>
          </p:cNvPr>
          <p:cNvSpPr>
            <a:spLocks noGrp="1"/>
          </p:cNvSpPr>
          <p:nvPr>
            <p:ph idx="1"/>
          </p:nvPr>
        </p:nvSpPr>
        <p:spPr/>
        <p:txBody>
          <a:bodyPr/>
          <a:lstStyle/>
          <a:p>
            <a:pPr marL="0" indent="0">
              <a:buNone/>
            </a:pPr>
            <a:r>
              <a:rPr lang="en-US" dirty="0"/>
              <a:t>• Update all the components and the </a:t>
            </a:r>
            <a:r>
              <a:rPr lang="en-US" dirty="0" err="1"/>
              <a:t>php</a:t>
            </a:r>
            <a:r>
              <a:rPr lang="en-US" dirty="0"/>
              <a:t> version which is running on it.</a:t>
            </a:r>
          </a:p>
        </p:txBody>
      </p:sp>
    </p:spTree>
    <p:extLst>
      <p:ext uri="{BB962C8B-B14F-4D97-AF65-F5344CB8AC3E}">
        <p14:creationId xmlns:p14="http://schemas.microsoft.com/office/powerpoint/2010/main" val="22331501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F78FD-028D-C25A-407F-A40955BC1E0A}"/>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6110A39E-4F73-8B66-F2C6-CBCA4F4EA879}"/>
              </a:ext>
            </a:extLst>
          </p:cNvPr>
          <p:cNvSpPr>
            <a:spLocks noGrp="1"/>
          </p:cNvSpPr>
          <p:nvPr>
            <p:ph idx="1"/>
          </p:nvPr>
        </p:nvSpPr>
        <p:spPr/>
        <p:txBody>
          <a:bodyPr/>
          <a:lstStyle/>
          <a:p>
            <a:pPr marL="0" indent="0">
              <a:buNone/>
            </a:pPr>
            <a:r>
              <a:rPr lang="en-US" dirty="0">
                <a:hlinkClick r:id="rId2"/>
              </a:rPr>
              <a:t>https://www.cvedetails.com/vulnerability-list/vendor_id-15315/Codoforum.html</a:t>
            </a:r>
            <a:endParaRPr lang="en-US" dirty="0"/>
          </a:p>
          <a:p>
            <a:pPr marL="0" indent="0">
              <a:buNone/>
            </a:pPr>
            <a:r>
              <a:rPr lang="en-US" dirty="0">
                <a:hlinkClick r:id="rId3"/>
              </a:rPr>
              <a:t>https://www.cvedetails.com/vulnerability-list/vendor_id-15088/product_id-30715/version_id-235577/Wondercms-Wondercms-2.3.1.html</a:t>
            </a:r>
            <a:endParaRPr lang="en-US" dirty="0"/>
          </a:p>
          <a:p>
            <a:pPr marL="0" indent="0">
              <a:buNone/>
            </a:pPr>
            <a:endParaRPr lang="en-US" dirty="0"/>
          </a:p>
        </p:txBody>
      </p:sp>
    </p:spTree>
    <p:extLst>
      <p:ext uri="{BB962C8B-B14F-4D97-AF65-F5344CB8AC3E}">
        <p14:creationId xmlns:p14="http://schemas.microsoft.com/office/powerpoint/2010/main" val="16071643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EEC72-ABE3-D2BB-370D-195DC8992602}"/>
              </a:ext>
            </a:extLst>
          </p:cNvPr>
          <p:cNvSpPr>
            <a:spLocks noGrp="1"/>
          </p:cNvSpPr>
          <p:nvPr>
            <p:ph type="title"/>
          </p:nvPr>
        </p:nvSpPr>
        <p:spPr/>
        <p:txBody>
          <a:bodyPr/>
          <a:lstStyle/>
          <a:p>
            <a:r>
              <a:rPr lang="en-US" dirty="0"/>
              <a:t>8)Default Admin Password</a:t>
            </a:r>
          </a:p>
        </p:txBody>
      </p:sp>
      <p:sp>
        <p:nvSpPr>
          <p:cNvPr id="3" name="Content Placeholder 2">
            <a:extLst>
              <a:ext uri="{FF2B5EF4-FFF2-40B4-BE49-F238E27FC236}">
                <a16:creationId xmlns:a16="http://schemas.microsoft.com/office/drawing/2014/main" id="{1B648E37-2635-21EC-7641-6E90C8C85162}"/>
              </a:ext>
            </a:extLst>
          </p:cNvPr>
          <p:cNvSpPr>
            <a:spLocks noGrp="1"/>
          </p:cNvSpPr>
          <p:nvPr>
            <p:ph idx="1"/>
          </p:nvPr>
        </p:nvSpPr>
        <p:spPr/>
        <p:txBody>
          <a:bodyPr/>
          <a:lstStyle/>
          <a:p>
            <a:pPr marL="0" indent="0">
              <a:buNone/>
            </a:pPr>
            <a:r>
              <a:rPr lang="en-US" dirty="0"/>
              <a:t>Below mentioned URL is using default admin credentials.</a:t>
            </a:r>
          </a:p>
          <a:p>
            <a:pPr marL="0" indent="0">
              <a:buNone/>
            </a:pPr>
            <a:r>
              <a:rPr lang="en-US" dirty="0"/>
              <a:t>Affected URL:</a:t>
            </a:r>
          </a:p>
          <a:p>
            <a:pPr marL="0" indent="0">
              <a:buNone/>
            </a:pPr>
            <a:r>
              <a:rPr lang="en-US" dirty="0"/>
              <a:t>• http://15.206.159.87/ovidentiaCMS/index.php?tg=login&amp;cmd=authform&amp;msg=Co</a:t>
            </a:r>
          </a:p>
          <a:p>
            <a:pPr marL="0" indent="0">
              <a:buNone/>
            </a:pPr>
            <a:r>
              <a:rPr lang="en-US" dirty="0" err="1"/>
              <a:t>nnexion&amp;err</a:t>
            </a:r>
            <a:r>
              <a:rPr lang="en-US" dirty="0"/>
              <a:t>=&amp;restricted=1</a:t>
            </a:r>
          </a:p>
          <a:p>
            <a:pPr marL="0" indent="0">
              <a:buNone/>
            </a:pPr>
            <a:r>
              <a:rPr lang="en-US" dirty="0"/>
              <a:t>Component Name:</a:t>
            </a:r>
          </a:p>
          <a:p>
            <a:pPr marL="0" indent="0">
              <a:buNone/>
            </a:pPr>
            <a:r>
              <a:rPr lang="en-US" dirty="0"/>
              <a:t>• </a:t>
            </a:r>
            <a:r>
              <a:rPr lang="en-US" dirty="0" err="1"/>
              <a:t>ovidentia</a:t>
            </a:r>
            <a:r>
              <a:rPr lang="en-US" dirty="0"/>
              <a:t> content management system</a:t>
            </a:r>
          </a:p>
          <a:p>
            <a:pPr marL="0" indent="0">
              <a:buNone/>
            </a:pPr>
            <a:endParaRPr lang="en-US" dirty="0"/>
          </a:p>
        </p:txBody>
      </p:sp>
    </p:spTree>
    <p:extLst>
      <p:ext uri="{BB962C8B-B14F-4D97-AF65-F5344CB8AC3E}">
        <p14:creationId xmlns:p14="http://schemas.microsoft.com/office/powerpoint/2010/main" val="2372793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209D4-222D-A499-1262-C67A83611AE7}"/>
              </a:ext>
            </a:extLst>
          </p:cNvPr>
          <p:cNvSpPr>
            <a:spLocks noGrp="1"/>
          </p:cNvSpPr>
          <p:nvPr>
            <p:ph type="title"/>
          </p:nvPr>
        </p:nvSpPr>
        <p:spPr/>
        <p:txBody>
          <a:bodyPr/>
          <a:lstStyle/>
          <a:p>
            <a:r>
              <a:rPr lang="en-US" dirty="0"/>
              <a:t>SQLi</a:t>
            </a:r>
          </a:p>
        </p:txBody>
      </p:sp>
      <p:sp>
        <p:nvSpPr>
          <p:cNvPr id="3" name="Content Placeholder 2">
            <a:extLst>
              <a:ext uri="{FF2B5EF4-FFF2-40B4-BE49-F238E27FC236}">
                <a16:creationId xmlns:a16="http://schemas.microsoft.com/office/drawing/2014/main" id="{0C2279ED-F4E0-8632-4065-555D1A048334}"/>
              </a:ext>
            </a:extLst>
          </p:cNvPr>
          <p:cNvSpPr>
            <a:spLocks noGrp="1"/>
          </p:cNvSpPr>
          <p:nvPr>
            <p:ph idx="1"/>
          </p:nvPr>
        </p:nvSpPr>
        <p:spPr/>
        <p:txBody>
          <a:bodyPr/>
          <a:lstStyle/>
          <a:p>
            <a:r>
              <a:rPr lang="en-US" dirty="0"/>
              <a:t>Here are other similar SQLi in the application</a:t>
            </a:r>
          </a:p>
          <a:p>
            <a:r>
              <a:rPr lang="en-US" dirty="0"/>
              <a:t>Affected URL :</a:t>
            </a:r>
          </a:p>
          <a:p>
            <a:r>
              <a:rPr lang="en-US" dirty="0"/>
              <a:t> http://13.234.115.86/products.php?cat=2</a:t>
            </a:r>
          </a:p>
          <a:p>
            <a:r>
              <a:rPr lang="en-US" dirty="0"/>
              <a:t> http://13.234.115.86/products.php?cat=3</a:t>
            </a:r>
          </a:p>
          <a:p>
            <a:endParaRPr lang="en-US" dirty="0"/>
          </a:p>
        </p:txBody>
      </p:sp>
    </p:spTree>
    <p:extLst>
      <p:ext uri="{BB962C8B-B14F-4D97-AF65-F5344CB8AC3E}">
        <p14:creationId xmlns:p14="http://schemas.microsoft.com/office/powerpoint/2010/main" val="37590894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7768B-45E9-292D-A1F0-B14D859F5725}"/>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C3BADF0A-CD95-9137-0247-0ED3CA16DE70}"/>
              </a:ext>
            </a:extLst>
          </p:cNvPr>
          <p:cNvSpPr>
            <a:spLocks noGrp="1"/>
          </p:cNvSpPr>
          <p:nvPr>
            <p:ph idx="1"/>
          </p:nvPr>
        </p:nvSpPr>
        <p:spPr/>
        <p:txBody>
          <a:bodyPr/>
          <a:lstStyle/>
          <a:p>
            <a:pPr marL="0" indent="0">
              <a:buNone/>
            </a:pPr>
            <a:r>
              <a:rPr lang="en-US" dirty="0"/>
              <a:t>• Navigate to http://15.206.159.87/ovidentiaCMS/</a:t>
            </a:r>
          </a:p>
          <a:p>
            <a:pPr marL="0" indent="0">
              <a:buNone/>
            </a:pPr>
            <a:r>
              <a:rPr lang="en-US" dirty="0"/>
              <a:t>• In the </a:t>
            </a:r>
            <a:r>
              <a:rPr lang="en-US" dirty="0" err="1"/>
              <a:t>ovidentia</a:t>
            </a:r>
            <a:r>
              <a:rPr lang="en-US" dirty="0"/>
              <a:t> CMS page there is option called </a:t>
            </a:r>
            <a:r>
              <a:rPr lang="en-US" dirty="0" err="1"/>
              <a:t>Connexion</a:t>
            </a:r>
            <a:r>
              <a:rPr lang="en-US" dirty="0"/>
              <a:t> to login as admin.</a:t>
            </a:r>
          </a:p>
          <a:p>
            <a:pPr marL="0" indent="0">
              <a:buNone/>
            </a:pPr>
            <a:endParaRPr lang="en-US" dirty="0"/>
          </a:p>
        </p:txBody>
      </p:sp>
      <p:pic>
        <p:nvPicPr>
          <p:cNvPr id="5" name="Picture 4">
            <a:extLst>
              <a:ext uri="{FF2B5EF4-FFF2-40B4-BE49-F238E27FC236}">
                <a16:creationId xmlns:a16="http://schemas.microsoft.com/office/drawing/2014/main" id="{E063C557-2DC0-FB9D-2BE0-3CD50724E639}"/>
              </a:ext>
            </a:extLst>
          </p:cNvPr>
          <p:cNvPicPr>
            <a:picLocks noChangeAspect="1"/>
          </p:cNvPicPr>
          <p:nvPr/>
        </p:nvPicPr>
        <p:blipFill>
          <a:blip r:embed="rId2"/>
          <a:stretch>
            <a:fillRect/>
          </a:stretch>
        </p:blipFill>
        <p:spPr>
          <a:xfrm>
            <a:off x="838200" y="3273521"/>
            <a:ext cx="10554615" cy="1455546"/>
          </a:xfrm>
          <a:prstGeom prst="rect">
            <a:avLst/>
          </a:prstGeom>
        </p:spPr>
      </p:pic>
    </p:spTree>
    <p:extLst>
      <p:ext uri="{BB962C8B-B14F-4D97-AF65-F5344CB8AC3E}">
        <p14:creationId xmlns:p14="http://schemas.microsoft.com/office/powerpoint/2010/main" val="362765110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4F052-A825-1D80-D418-B77D3201C415}"/>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4247434A-DA07-387A-DD09-DD43371F93E7}"/>
              </a:ext>
            </a:extLst>
          </p:cNvPr>
          <p:cNvPicPr>
            <a:picLocks noGrp="1" noChangeAspect="1"/>
          </p:cNvPicPr>
          <p:nvPr>
            <p:ph idx="1"/>
          </p:nvPr>
        </p:nvPicPr>
        <p:blipFill>
          <a:blip r:embed="rId2"/>
          <a:stretch>
            <a:fillRect/>
          </a:stretch>
        </p:blipFill>
        <p:spPr>
          <a:xfrm>
            <a:off x="838200" y="2694399"/>
            <a:ext cx="10515600" cy="2613790"/>
          </a:xfrm>
        </p:spPr>
      </p:pic>
    </p:spTree>
    <p:extLst>
      <p:ext uri="{BB962C8B-B14F-4D97-AF65-F5344CB8AC3E}">
        <p14:creationId xmlns:p14="http://schemas.microsoft.com/office/powerpoint/2010/main" val="37642053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45459-9D58-F6B0-6E9E-C660A7E005A9}"/>
              </a:ext>
            </a:extLst>
          </p:cNvPr>
          <p:cNvSpPr>
            <a:spLocks noGrp="1"/>
          </p:cNvSpPr>
          <p:nvPr>
            <p:ph type="title"/>
          </p:nvPr>
        </p:nvSpPr>
        <p:spPr/>
        <p:txBody>
          <a:bodyPr/>
          <a:lstStyle/>
          <a:p>
            <a:r>
              <a:rPr lang="en-US" dirty="0"/>
              <a:t>POC ADMIN ACCESS</a:t>
            </a:r>
          </a:p>
        </p:txBody>
      </p:sp>
      <p:pic>
        <p:nvPicPr>
          <p:cNvPr id="5" name="Content Placeholder 4">
            <a:extLst>
              <a:ext uri="{FF2B5EF4-FFF2-40B4-BE49-F238E27FC236}">
                <a16:creationId xmlns:a16="http://schemas.microsoft.com/office/drawing/2014/main" id="{38F7EDDB-6E41-8FDC-CC41-4E5E325D4D68}"/>
              </a:ext>
            </a:extLst>
          </p:cNvPr>
          <p:cNvPicPr>
            <a:picLocks noGrp="1" noChangeAspect="1"/>
          </p:cNvPicPr>
          <p:nvPr>
            <p:ph idx="1"/>
          </p:nvPr>
        </p:nvPicPr>
        <p:blipFill>
          <a:blip r:embed="rId2"/>
          <a:stretch>
            <a:fillRect/>
          </a:stretch>
        </p:blipFill>
        <p:spPr>
          <a:xfrm>
            <a:off x="2678134" y="3502140"/>
            <a:ext cx="6835732" cy="998307"/>
          </a:xfrm>
        </p:spPr>
      </p:pic>
    </p:spTree>
    <p:extLst>
      <p:ext uri="{BB962C8B-B14F-4D97-AF65-F5344CB8AC3E}">
        <p14:creationId xmlns:p14="http://schemas.microsoft.com/office/powerpoint/2010/main" val="217978808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9137D-16A3-764C-466A-E4BA65D0CDDA}"/>
              </a:ext>
            </a:extLst>
          </p:cNvPr>
          <p:cNvSpPr>
            <a:spLocks noGrp="1"/>
          </p:cNvSpPr>
          <p:nvPr>
            <p:ph type="title"/>
          </p:nvPr>
        </p:nvSpPr>
        <p:spPr/>
        <p:txBody>
          <a:bodyPr/>
          <a:lstStyle/>
          <a:p>
            <a:r>
              <a:rPr lang="en-US" dirty="0"/>
              <a:t>Business Impact-Very High</a:t>
            </a:r>
          </a:p>
        </p:txBody>
      </p:sp>
      <p:sp>
        <p:nvSpPr>
          <p:cNvPr id="3" name="Content Placeholder 2">
            <a:extLst>
              <a:ext uri="{FF2B5EF4-FFF2-40B4-BE49-F238E27FC236}">
                <a16:creationId xmlns:a16="http://schemas.microsoft.com/office/drawing/2014/main" id="{42356655-D4C2-B94C-3614-B7310317CD54}"/>
              </a:ext>
            </a:extLst>
          </p:cNvPr>
          <p:cNvSpPr>
            <a:spLocks noGrp="1"/>
          </p:cNvSpPr>
          <p:nvPr>
            <p:ph idx="1"/>
          </p:nvPr>
        </p:nvSpPr>
        <p:spPr/>
        <p:txBody>
          <a:bodyPr/>
          <a:lstStyle/>
          <a:p>
            <a:pPr marL="0" indent="0">
              <a:buNone/>
            </a:pPr>
            <a:r>
              <a:rPr lang="en-US" dirty="0"/>
              <a:t>Attacker can get Admin privileges</a:t>
            </a:r>
          </a:p>
        </p:txBody>
      </p:sp>
    </p:spTree>
    <p:extLst>
      <p:ext uri="{BB962C8B-B14F-4D97-AF65-F5344CB8AC3E}">
        <p14:creationId xmlns:p14="http://schemas.microsoft.com/office/powerpoint/2010/main" val="26753080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D81E0-A6B2-BCAE-C1D2-0B197F0652DF}"/>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C5EC6412-CDA0-3746-8156-A0738B50A764}"/>
              </a:ext>
            </a:extLst>
          </p:cNvPr>
          <p:cNvSpPr>
            <a:spLocks noGrp="1"/>
          </p:cNvSpPr>
          <p:nvPr>
            <p:ph idx="1"/>
          </p:nvPr>
        </p:nvSpPr>
        <p:spPr/>
        <p:txBody>
          <a:bodyPr/>
          <a:lstStyle/>
          <a:p>
            <a:pPr marL="0" indent="0">
              <a:buNone/>
            </a:pPr>
            <a:r>
              <a:rPr lang="en-US" dirty="0"/>
              <a:t>• Two- Factor Authentication for sensitive data should be added with strong passwords.</a:t>
            </a:r>
          </a:p>
          <a:p>
            <a:pPr marL="0" indent="0">
              <a:buNone/>
            </a:pPr>
            <a:r>
              <a:rPr lang="en-US" dirty="0"/>
              <a:t>• Disable the default debug pages.</a:t>
            </a:r>
          </a:p>
          <a:p>
            <a:pPr marL="0" indent="0">
              <a:buNone/>
            </a:pPr>
            <a:r>
              <a:rPr lang="en-US" dirty="0"/>
              <a:t>• Hide the admin login page. </a:t>
            </a:r>
          </a:p>
          <a:p>
            <a:pPr marL="0" indent="0">
              <a:buNone/>
            </a:pPr>
            <a:r>
              <a:rPr lang="en-US" dirty="0"/>
              <a:t>• Remove all the default passwords and add your own password which should be very strong.</a:t>
            </a:r>
          </a:p>
        </p:txBody>
      </p:sp>
    </p:spTree>
    <p:extLst>
      <p:ext uri="{BB962C8B-B14F-4D97-AF65-F5344CB8AC3E}">
        <p14:creationId xmlns:p14="http://schemas.microsoft.com/office/powerpoint/2010/main" val="424653796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EBC52-F71D-76F6-8814-810954E099DB}"/>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38F795B2-DA7E-D1D3-8827-0A77F507EEA3}"/>
              </a:ext>
            </a:extLst>
          </p:cNvPr>
          <p:cNvSpPr>
            <a:spLocks noGrp="1"/>
          </p:cNvSpPr>
          <p:nvPr>
            <p:ph idx="1"/>
          </p:nvPr>
        </p:nvSpPr>
        <p:spPr/>
        <p:txBody>
          <a:bodyPr/>
          <a:lstStyle/>
          <a:p>
            <a:pPr marL="0" indent="0">
              <a:buNone/>
            </a:pPr>
            <a:r>
              <a:rPr lang="en-US" dirty="0"/>
              <a:t>https://hdivsecurity.com/owasp-security-misconfiguration</a:t>
            </a:r>
          </a:p>
        </p:txBody>
      </p:sp>
    </p:spTree>
    <p:extLst>
      <p:ext uri="{BB962C8B-B14F-4D97-AF65-F5344CB8AC3E}">
        <p14:creationId xmlns:p14="http://schemas.microsoft.com/office/powerpoint/2010/main" val="6254126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3D575-251D-8D4B-B228-C5ED7F7AE3AC}"/>
              </a:ext>
            </a:extLst>
          </p:cNvPr>
          <p:cNvSpPr>
            <a:spLocks noGrp="1"/>
          </p:cNvSpPr>
          <p:nvPr>
            <p:ph type="title"/>
          </p:nvPr>
        </p:nvSpPr>
        <p:spPr/>
        <p:txBody>
          <a:bodyPr/>
          <a:lstStyle/>
          <a:p>
            <a:r>
              <a:rPr lang="en-US" dirty="0"/>
              <a:t>9)Descriptive Error Messages</a:t>
            </a:r>
          </a:p>
        </p:txBody>
      </p:sp>
      <p:sp>
        <p:nvSpPr>
          <p:cNvPr id="3" name="Content Placeholder 2">
            <a:extLst>
              <a:ext uri="{FF2B5EF4-FFF2-40B4-BE49-F238E27FC236}">
                <a16:creationId xmlns:a16="http://schemas.microsoft.com/office/drawing/2014/main" id="{9F6FF597-3AF7-FDCD-BF0C-166B7B3D151D}"/>
              </a:ext>
            </a:extLst>
          </p:cNvPr>
          <p:cNvSpPr>
            <a:spLocks noGrp="1"/>
          </p:cNvSpPr>
          <p:nvPr>
            <p:ph idx="1"/>
          </p:nvPr>
        </p:nvSpPr>
        <p:spPr/>
        <p:txBody>
          <a:bodyPr/>
          <a:lstStyle/>
          <a:p>
            <a:pPr marL="0" indent="0">
              <a:buNone/>
            </a:pPr>
            <a:r>
              <a:rPr lang="en-US" dirty="0"/>
              <a:t>Below mentioned URLs shows descriptive error messages,</a:t>
            </a:r>
          </a:p>
          <a:p>
            <a:pPr marL="0" indent="0">
              <a:buNone/>
            </a:pPr>
            <a:r>
              <a:rPr lang="en-US" dirty="0"/>
              <a:t>Affected URL:</a:t>
            </a:r>
          </a:p>
          <a:p>
            <a:pPr marL="0" indent="0">
              <a:buNone/>
            </a:pPr>
            <a:r>
              <a:rPr lang="en-US" dirty="0"/>
              <a:t>• http://3.6.40.63/?includelang=lang/fr.php</a:t>
            </a:r>
          </a:p>
          <a:p>
            <a:pPr marL="0" indent="0">
              <a:buNone/>
            </a:pPr>
            <a:r>
              <a:rPr lang="en-US" dirty="0"/>
              <a:t>Affected Parameter:</a:t>
            </a:r>
          </a:p>
          <a:p>
            <a:pPr marL="0" indent="0">
              <a:buNone/>
            </a:pPr>
            <a:r>
              <a:rPr lang="en-US" dirty="0"/>
              <a:t>• </a:t>
            </a:r>
            <a:r>
              <a:rPr lang="en-US" dirty="0" err="1"/>
              <a:t>includelang</a:t>
            </a:r>
            <a:endParaRPr lang="en-US" dirty="0"/>
          </a:p>
          <a:p>
            <a:pPr marL="0" indent="0">
              <a:buNone/>
            </a:pPr>
            <a:endParaRPr lang="en-US" dirty="0"/>
          </a:p>
        </p:txBody>
      </p:sp>
    </p:spTree>
    <p:extLst>
      <p:ext uri="{BB962C8B-B14F-4D97-AF65-F5344CB8AC3E}">
        <p14:creationId xmlns:p14="http://schemas.microsoft.com/office/powerpoint/2010/main" val="19712702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54A9-7690-4981-29AB-00710AA24F8E}"/>
              </a:ext>
            </a:extLst>
          </p:cNvPr>
          <p:cNvSpPr>
            <a:spLocks noGrp="1"/>
          </p:cNvSpPr>
          <p:nvPr>
            <p:ph type="title"/>
          </p:nvPr>
        </p:nvSpPr>
        <p:spPr/>
        <p:txBody>
          <a:bodyPr/>
          <a:lstStyle/>
          <a:p>
            <a:r>
              <a:rPr lang="en-US" dirty="0"/>
              <a:t>Observations</a:t>
            </a:r>
          </a:p>
        </p:txBody>
      </p:sp>
      <p:sp>
        <p:nvSpPr>
          <p:cNvPr id="3" name="Content Placeholder 2">
            <a:extLst>
              <a:ext uri="{FF2B5EF4-FFF2-40B4-BE49-F238E27FC236}">
                <a16:creationId xmlns:a16="http://schemas.microsoft.com/office/drawing/2014/main" id="{B39ECC2A-41CB-0F9C-0507-A6CA6F81A07C}"/>
              </a:ext>
            </a:extLst>
          </p:cNvPr>
          <p:cNvSpPr>
            <a:spLocks noGrp="1"/>
          </p:cNvSpPr>
          <p:nvPr>
            <p:ph idx="1"/>
          </p:nvPr>
        </p:nvSpPr>
        <p:spPr/>
        <p:txBody>
          <a:bodyPr/>
          <a:lstStyle/>
          <a:p>
            <a:pPr marL="0" indent="0">
              <a:buNone/>
            </a:pPr>
            <a:r>
              <a:rPr lang="en-US" dirty="0"/>
              <a:t>• Navigate to the website and click on change language dropdown, and select any of the two languages.</a:t>
            </a:r>
          </a:p>
          <a:p>
            <a:pPr marL="0" indent="0">
              <a:buNone/>
            </a:pPr>
            <a:endParaRPr lang="en-US" dirty="0"/>
          </a:p>
        </p:txBody>
      </p:sp>
      <p:pic>
        <p:nvPicPr>
          <p:cNvPr id="5" name="Picture 4">
            <a:extLst>
              <a:ext uri="{FF2B5EF4-FFF2-40B4-BE49-F238E27FC236}">
                <a16:creationId xmlns:a16="http://schemas.microsoft.com/office/drawing/2014/main" id="{28371AF0-7F0E-1BAB-3398-42E7A6A0A01E}"/>
              </a:ext>
            </a:extLst>
          </p:cNvPr>
          <p:cNvPicPr>
            <a:picLocks noChangeAspect="1"/>
          </p:cNvPicPr>
          <p:nvPr/>
        </p:nvPicPr>
        <p:blipFill>
          <a:blip r:embed="rId2"/>
          <a:stretch>
            <a:fillRect/>
          </a:stretch>
        </p:blipFill>
        <p:spPr>
          <a:xfrm>
            <a:off x="3596640" y="2773622"/>
            <a:ext cx="3375736" cy="2336857"/>
          </a:xfrm>
          <a:prstGeom prst="rect">
            <a:avLst/>
          </a:prstGeom>
        </p:spPr>
      </p:pic>
    </p:spTree>
    <p:extLst>
      <p:ext uri="{BB962C8B-B14F-4D97-AF65-F5344CB8AC3E}">
        <p14:creationId xmlns:p14="http://schemas.microsoft.com/office/powerpoint/2010/main" val="13265011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FB357-FCBF-F295-60C4-2598DEC50A83}"/>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15A28C5C-CC12-2B3F-BD08-37840126B91B}"/>
              </a:ext>
            </a:extLst>
          </p:cNvPr>
          <p:cNvSpPr>
            <a:spLocks noGrp="1"/>
          </p:cNvSpPr>
          <p:nvPr>
            <p:ph idx="1"/>
          </p:nvPr>
        </p:nvSpPr>
        <p:spPr/>
        <p:txBody>
          <a:bodyPr/>
          <a:lstStyle/>
          <a:p>
            <a:pPr marL="0" indent="0">
              <a:buNone/>
            </a:pPr>
            <a:r>
              <a:rPr lang="en-US" dirty="0"/>
              <a:t>• Now, notice the URL, you get a ‘get’ parameter of </a:t>
            </a:r>
            <a:r>
              <a:rPr lang="en-US" dirty="0" err="1"/>
              <a:t>includelang</a:t>
            </a:r>
            <a:r>
              <a:rPr lang="en-US" dirty="0"/>
              <a:t> which shows descriptive error </a:t>
            </a:r>
          </a:p>
          <a:p>
            <a:pPr marL="0" indent="0">
              <a:buNone/>
            </a:pPr>
            <a:r>
              <a:rPr lang="en-US" dirty="0"/>
              <a:t>messages.</a:t>
            </a:r>
          </a:p>
          <a:p>
            <a:pPr marL="0" indent="0">
              <a:buNone/>
            </a:pPr>
            <a:r>
              <a:rPr lang="en-US" dirty="0"/>
              <a:t>• Here, we enter the payload: </a:t>
            </a:r>
            <a:r>
              <a:rPr lang="en-US" dirty="0" err="1"/>
              <a:t>includelang</a:t>
            </a:r>
            <a:r>
              <a:rPr lang="en-US" dirty="0"/>
              <a:t>=lifestyle and on executing this file the page throws a </a:t>
            </a:r>
          </a:p>
          <a:p>
            <a:pPr marL="0" indent="0">
              <a:buNone/>
            </a:pPr>
            <a:r>
              <a:rPr lang="en-US" dirty="0"/>
              <a:t>descriptive error.</a:t>
            </a:r>
          </a:p>
          <a:p>
            <a:pPr marL="0" indent="0">
              <a:buNone/>
            </a:pPr>
            <a:endParaRPr lang="en-US" dirty="0"/>
          </a:p>
        </p:txBody>
      </p:sp>
    </p:spTree>
    <p:extLst>
      <p:ext uri="{BB962C8B-B14F-4D97-AF65-F5344CB8AC3E}">
        <p14:creationId xmlns:p14="http://schemas.microsoft.com/office/powerpoint/2010/main" val="14943188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FC29E-4CDC-BD48-7640-1491D19C05A3}"/>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2099CBF1-242C-BBBD-E2D1-06003FFDF9E1}"/>
              </a:ext>
            </a:extLst>
          </p:cNvPr>
          <p:cNvPicPr>
            <a:picLocks noGrp="1" noChangeAspect="1"/>
          </p:cNvPicPr>
          <p:nvPr>
            <p:ph idx="1"/>
          </p:nvPr>
        </p:nvPicPr>
        <p:blipFill>
          <a:blip r:embed="rId2"/>
          <a:stretch>
            <a:fillRect/>
          </a:stretch>
        </p:blipFill>
        <p:spPr>
          <a:xfrm>
            <a:off x="982537" y="3022039"/>
            <a:ext cx="10226926" cy="1958510"/>
          </a:xfrm>
        </p:spPr>
      </p:pic>
    </p:spTree>
    <p:extLst>
      <p:ext uri="{BB962C8B-B14F-4D97-AF65-F5344CB8AC3E}">
        <p14:creationId xmlns:p14="http://schemas.microsoft.com/office/powerpoint/2010/main" val="1932315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5A2CB-A91A-26F0-EE94-88FAB0444C6A}"/>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6FA4EE11-6A0A-D582-38C8-9F01AB08DEF6}"/>
              </a:ext>
            </a:extLst>
          </p:cNvPr>
          <p:cNvSpPr>
            <a:spLocks noGrp="1"/>
          </p:cNvSpPr>
          <p:nvPr>
            <p:ph idx="1"/>
          </p:nvPr>
        </p:nvSpPr>
        <p:spPr/>
        <p:txBody>
          <a:bodyPr/>
          <a:lstStyle/>
          <a:p>
            <a:r>
              <a:rPr lang="en-US" dirty="0"/>
              <a:t>Navigate to the Main Page of the website where you will see categories option click on “T Shirt” or “Socks” or “Shoes” to get into this URL, you will see products as per the category you have chosen but notice the GET parameter in the URL</a:t>
            </a:r>
          </a:p>
          <a:p>
            <a:endParaRPr lang="en-US" dirty="0"/>
          </a:p>
          <a:p>
            <a:endParaRPr lang="en-US" dirty="0"/>
          </a:p>
        </p:txBody>
      </p:sp>
      <p:pic>
        <p:nvPicPr>
          <p:cNvPr id="11" name="Picture 10">
            <a:extLst>
              <a:ext uri="{FF2B5EF4-FFF2-40B4-BE49-F238E27FC236}">
                <a16:creationId xmlns:a16="http://schemas.microsoft.com/office/drawing/2014/main" id="{D62A8BC8-9EFA-1B91-3188-B125DEB13DBF}"/>
              </a:ext>
            </a:extLst>
          </p:cNvPr>
          <p:cNvPicPr>
            <a:picLocks noChangeAspect="1"/>
          </p:cNvPicPr>
          <p:nvPr/>
        </p:nvPicPr>
        <p:blipFill>
          <a:blip r:embed="rId2"/>
          <a:stretch>
            <a:fillRect/>
          </a:stretch>
        </p:blipFill>
        <p:spPr>
          <a:xfrm>
            <a:off x="2209503" y="3637280"/>
            <a:ext cx="6858594" cy="2674620"/>
          </a:xfrm>
          <a:prstGeom prst="rect">
            <a:avLst/>
          </a:prstGeom>
        </p:spPr>
      </p:pic>
    </p:spTree>
    <p:extLst>
      <p:ext uri="{BB962C8B-B14F-4D97-AF65-F5344CB8AC3E}">
        <p14:creationId xmlns:p14="http://schemas.microsoft.com/office/powerpoint/2010/main" val="12140469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EC4DB-05E3-8654-B2BE-3EED6F688603}"/>
              </a:ext>
            </a:extLst>
          </p:cNvPr>
          <p:cNvSpPr>
            <a:spLocks noGrp="1"/>
          </p:cNvSpPr>
          <p:nvPr>
            <p:ph type="title"/>
          </p:nvPr>
        </p:nvSpPr>
        <p:spPr/>
        <p:txBody>
          <a:bodyPr/>
          <a:lstStyle/>
          <a:p>
            <a:r>
              <a:rPr lang="en-US" dirty="0"/>
              <a:t>Business Impact Low</a:t>
            </a:r>
          </a:p>
        </p:txBody>
      </p:sp>
      <p:sp>
        <p:nvSpPr>
          <p:cNvPr id="3" name="Content Placeholder 2">
            <a:extLst>
              <a:ext uri="{FF2B5EF4-FFF2-40B4-BE49-F238E27FC236}">
                <a16:creationId xmlns:a16="http://schemas.microsoft.com/office/drawing/2014/main" id="{A4F15A9A-4ADD-4833-6250-45E9A9E450CA}"/>
              </a:ext>
            </a:extLst>
          </p:cNvPr>
          <p:cNvSpPr>
            <a:spLocks noGrp="1"/>
          </p:cNvSpPr>
          <p:nvPr>
            <p:ph idx="1"/>
          </p:nvPr>
        </p:nvSpPr>
        <p:spPr/>
        <p:txBody>
          <a:bodyPr/>
          <a:lstStyle/>
          <a:p>
            <a:pPr marL="0" indent="0">
              <a:buNone/>
            </a:pPr>
            <a:r>
              <a:rPr lang="en-US" dirty="0"/>
              <a:t>• It doesn’t harm the website directly, but it is letting the hacker to know about the website architecture </a:t>
            </a:r>
          </a:p>
          <a:p>
            <a:pPr marL="0" indent="0">
              <a:buNone/>
            </a:pPr>
            <a:r>
              <a:rPr lang="en-US" dirty="0"/>
              <a:t>which the hacker can to dig out internal resources and use them against the organization. </a:t>
            </a:r>
          </a:p>
          <a:p>
            <a:pPr marL="0" indent="0">
              <a:buNone/>
            </a:pPr>
            <a:endParaRPr lang="en-US" dirty="0"/>
          </a:p>
        </p:txBody>
      </p:sp>
    </p:spTree>
    <p:extLst>
      <p:ext uri="{BB962C8B-B14F-4D97-AF65-F5344CB8AC3E}">
        <p14:creationId xmlns:p14="http://schemas.microsoft.com/office/powerpoint/2010/main" val="175682459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44741-4E30-ACEF-B15C-A42CA8ECFDCB}"/>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DDF9E2A0-F5FD-3C92-4268-420AEBFA79AF}"/>
              </a:ext>
            </a:extLst>
          </p:cNvPr>
          <p:cNvSpPr>
            <a:spLocks noGrp="1"/>
          </p:cNvSpPr>
          <p:nvPr>
            <p:ph idx="1"/>
          </p:nvPr>
        </p:nvSpPr>
        <p:spPr/>
        <p:txBody>
          <a:bodyPr/>
          <a:lstStyle/>
          <a:p>
            <a:pPr marL="0" indent="0">
              <a:buNone/>
            </a:pPr>
            <a:r>
              <a:rPr lang="en-US" dirty="0"/>
              <a:t>• Developers should turn off this descriptive error messages before the web application is finally released for general public use.</a:t>
            </a:r>
          </a:p>
          <a:p>
            <a:pPr marL="0" indent="0">
              <a:buNone/>
            </a:pPr>
            <a:endParaRPr lang="en-US" dirty="0"/>
          </a:p>
        </p:txBody>
      </p:sp>
    </p:spTree>
    <p:extLst>
      <p:ext uri="{BB962C8B-B14F-4D97-AF65-F5344CB8AC3E}">
        <p14:creationId xmlns:p14="http://schemas.microsoft.com/office/powerpoint/2010/main" val="117896337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8403-6376-F13D-2FF0-6AE7C309A4D0}"/>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A0A1B1C7-E93A-FCE2-9F4C-B12379E2B920}"/>
              </a:ext>
            </a:extLst>
          </p:cNvPr>
          <p:cNvSpPr>
            <a:spLocks noGrp="1"/>
          </p:cNvSpPr>
          <p:nvPr>
            <p:ph idx="1"/>
          </p:nvPr>
        </p:nvSpPr>
        <p:spPr>
          <a:xfrm>
            <a:off x="838200" y="1835785"/>
            <a:ext cx="10515600" cy="4351338"/>
          </a:xfrm>
        </p:spPr>
        <p:txBody>
          <a:bodyPr/>
          <a:lstStyle/>
          <a:p>
            <a:pPr marL="0" indent="0">
              <a:buNone/>
            </a:pPr>
            <a:r>
              <a:rPr lang="en-US" dirty="0"/>
              <a:t>https://owasp.org/www-community/Improper_Error_Handling</a:t>
            </a:r>
          </a:p>
        </p:txBody>
      </p:sp>
    </p:spTree>
    <p:extLst>
      <p:ext uri="{BB962C8B-B14F-4D97-AF65-F5344CB8AC3E}">
        <p14:creationId xmlns:p14="http://schemas.microsoft.com/office/powerpoint/2010/main" val="33349196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2D141-556C-0E81-F160-2B8D872131D4}"/>
              </a:ext>
            </a:extLst>
          </p:cNvPr>
          <p:cNvSpPr>
            <a:spLocks noGrp="1"/>
          </p:cNvSpPr>
          <p:nvPr>
            <p:ph type="title"/>
          </p:nvPr>
        </p:nvSpPr>
        <p:spPr/>
        <p:txBody>
          <a:bodyPr/>
          <a:lstStyle/>
          <a:p>
            <a:r>
              <a:rPr lang="en-US" dirty="0"/>
              <a:t>10)Default Files and Pages</a:t>
            </a:r>
          </a:p>
        </p:txBody>
      </p:sp>
      <p:sp>
        <p:nvSpPr>
          <p:cNvPr id="3" name="Content Placeholder 2">
            <a:extLst>
              <a:ext uri="{FF2B5EF4-FFF2-40B4-BE49-F238E27FC236}">
                <a16:creationId xmlns:a16="http://schemas.microsoft.com/office/drawing/2014/main" id="{26A78D3C-6DD5-C1F9-65DA-30D0AF8C113B}"/>
              </a:ext>
            </a:extLst>
          </p:cNvPr>
          <p:cNvSpPr>
            <a:spLocks noGrp="1"/>
          </p:cNvSpPr>
          <p:nvPr>
            <p:ph idx="1"/>
          </p:nvPr>
        </p:nvSpPr>
        <p:spPr/>
        <p:txBody>
          <a:bodyPr>
            <a:normAutofit lnSpcReduction="10000"/>
          </a:bodyPr>
          <a:lstStyle/>
          <a:p>
            <a:pPr marL="0" indent="0">
              <a:buNone/>
            </a:pPr>
            <a:r>
              <a:rPr lang="en-US" dirty="0"/>
              <a:t>Below mentioned URLs shows default files and pages,</a:t>
            </a:r>
          </a:p>
          <a:p>
            <a:pPr marL="0" indent="0">
              <a:buNone/>
            </a:pPr>
            <a:r>
              <a:rPr lang="en-US" dirty="0"/>
              <a:t>Affected URL:</a:t>
            </a:r>
          </a:p>
          <a:p>
            <a:pPr marL="0" indent="0">
              <a:buNone/>
            </a:pPr>
            <a:r>
              <a:rPr lang="en-US" dirty="0"/>
              <a:t>• http://3.6.40.63/</a:t>
            </a:r>
          </a:p>
          <a:p>
            <a:pPr marL="0" indent="0">
              <a:buNone/>
            </a:pPr>
            <a:r>
              <a:rPr lang="en-US" dirty="0"/>
              <a:t>Default files and pages present:</a:t>
            </a:r>
          </a:p>
          <a:p>
            <a:pPr marL="0" indent="0">
              <a:buNone/>
            </a:pPr>
            <a:r>
              <a:rPr lang="en-US" dirty="0"/>
              <a:t>• server-status</a:t>
            </a:r>
          </a:p>
          <a:p>
            <a:pPr marL="0" indent="0">
              <a:buNone/>
            </a:pPr>
            <a:r>
              <a:rPr lang="en-US" dirty="0"/>
              <a:t>• robots.txt</a:t>
            </a:r>
          </a:p>
          <a:p>
            <a:pPr marL="0" indent="0">
              <a:buNone/>
            </a:pPr>
            <a:r>
              <a:rPr lang="en-US" dirty="0"/>
              <a:t>• userlist.txt</a:t>
            </a:r>
          </a:p>
          <a:p>
            <a:pPr marL="0" indent="0">
              <a:buNone/>
            </a:pPr>
            <a:r>
              <a:rPr lang="en-US" dirty="0"/>
              <a:t>• </a:t>
            </a:r>
            <a:r>
              <a:rPr lang="en-US" dirty="0" err="1"/>
              <a:t>phpinfo.php</a:t>
            </a:r>
            <a:endParaRPr lang="en-US" dirty="0"/>
          </a:p>
          <a:p>
            <a:pPr marL="0" indent="0">
              <a:buNone/>
            </a:pPr>
            <a:r>
              <a:rPr lang="en-US" dirty="0"/>
              <a:t>• </a:t>
            </a:r>
            <a:r>
              <a:rPr lang="en-US" dirty="0" err="1"/>
              <a:t>composer.json</a:t>
            </a:r>
            <a:endParaRPr lang="en-US" dirty="0"/>
          </a:p>
          <a:p>
            <a:pPr marL="0" indent="0">
              <a:buNone/>
            </a:pPr>
            <a:endParaRPr lang="en-US" dirty="0"/>
          </a:p>
        </p:txBody>
      </p:sp>
    </p:spTree>
    <p:extLst>
      <p:ext uri="{BB962C8B-B14F-4D97-AF65-F5344CB8AC3E}">
        <p14:creationId xmlns:p14="http://schemas.microsoft.com/office/powerpoint/2010/main" val="38988983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9B04E-F8BD-2442-8E19-739DD417587A}"/>
              </a:ext>
            </a:extLst>
          </p:cNvPr>
          <p:cNvSpPr>
            <a:spLocks noGrp="1"/>
          </p:cNvSpPr>
          <p:nvPr>
            <p:ph type="title"/>
          </p:nvPr>
        </p:nvSpPr>
        <p:spPr/>
        <p:txBody>
          <a:bodyPr/>
          <a:lstStyle/>
          <a:p>
            <a:r>
              <a:rPr lang="en-US" dirty="0"/>
              <a:t>POC</a:t>
            </a:r>
          </a:p>
        </p:txBody>
      </p:sp>
      <p:pic>
        <p:nvPicPr>
          <p:cNvPr id="5" name="Content Placeholder 4">
            <a:extLst>
              <a:ext uri="{FF2B5EF4-FFF2-40B4-BE49-F238E27FC236}">
                <a16:creationId xmlns:a16="http://schemas.microsoft.com/office/drawing/2014/main" id="{FE2D2014-3BAA-CF90-7A19-EF6CED28F946}"/>
              </a:ext>
            </a:extLst>
          </p:cNvPr>
          <p:cNvPicPr>
            <a:picLocks noGrp="1" noChangeAspect="1"/>
          </p:cNvPicPr>
          <p:nvPr>
            <p:ph idx="1"/>
          </p:nvPr>
        </p:nvPicPr>
        <p:blipFill>
          <a:blip r:embed="rId2"/>
          <a:stretch>
            <a:fillRect/>
          </a:stretch>
        </p:blipFill>
        <p:spPr>
          <a:xfrm>
            <a:off x="2334495" y="1825625"/>
            <a:ext cx="7523010" cy="4351338"/>
          </a:xfrm>
        </p:spPr>
      </p:pic>
    </p:spTree>
    <p:extLst>
      <p:ext uri="{BB962C8B-B14F-4D97-AF65-F5344CB8AC3E}">
        <p14:creationId xmlns:p14="http://schemas.microsoft.com/office/powerpoint/2010/main" val="35931346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9B8B-29B7-45E8-7885-1431D0EEA207}"/>
              </a:ext>
            </a:extLst>
          </p:cNvPr>
          <p:cNvSpPr>
            <a:spLocks noGrp="1"/>
          </p:cNvSpPr>
          <p:nvPr>
            <p:ph type="title"/>
          </p:nvPr>
        </p:nvSpPr>
        <p:spPr/>
        <p:txBody>
          <a:bodyPr/>
          <a:lstStyle/>
          <a:p>
            <a:r>
              <a:rPr lang="en-US" dirty="0"/>
              <a:t>POC</a:t>
            </a:r>
          </a:p>
        </p:txBody>
      </p:sp>
      <p:sp>
        <p:nvSpPr>
          <p:cNvPr id="3" name="Content Placeholder 2">
            <a:extLst>
              <a:ext uri="{FF2B5EF4-FFF2-40B4-BE49-F238E27FC236}">
                <a16:creationId xmlns:a16="http://schemas.microsoft.com/office/drawing/2014/main" id="{66C9EBC8-C2D1-3BA5-1982-CC6B2AD2F1D0}"/>
              </a:ext>
            </a:extLst>
          </p:cNvPr>
          <p:cNvSpPr>
            <a:spLocks noGrp="1"/>
          </p:cNvSpPr>
          <p:nvPr>
            <p:ph idx="1"/>
          </p:nvPr>
        </p:nvSpPr>
        <p:spPr/>
        <p:txBody>
          <a:bodyPr/>
          <a:lstStyle/>
          <a:p>
            <a:pPr marL="0" indent="0">
              <a:buNone/>
            </a:pPr>
            <a:r>
              <a:rPr lang="en-US" dirty="0"/>
              <a:t>Robots.txt</a:t>
            </a:r>
          </a:p>
          <a:p>
            <a:pPr marL="0" indent="0">
              <a:buNone/>
            </a:pPr>
            <a:endParaRPr lang="en-US" dirty="0"/>
          </a:p>
        </p:txBody>
      </p:sp>
      <p:pic>
        <p:nvPicPr>
          <p:cNvPr id="5" name="Picture 4">
            <a:extLst>
              <a:ext uri="{FF2B5EF4-FFF2-40B4-BE49-F238E27FC236}">
                <a16:creationId xmlns:a16="http://schemas.microsoft.com/office/drawing/2014/main" id="{ED558A86-FC33-73D3-3F91-A48B6FE174AC}"/>
              </a:ext>
            </a:extLst>
          </p:cNvPr>
          <p:cNvPicPr>
            <a:picLocks noChangeAspect="1"/>
          </p:cNvPicPr>
          <p:nvPr/>
        </p:nvPicPr>
        <p:blipFill>
          <a:blip r:embed="rId2"/>
          <a:stretch>
            <a:fillRect/>
          </a:stretch>
        </p:blipFill>
        <p:spPr>
          <a:xfrm>
            <a:off x="3657388" y="2868881"/>
            <a:ext cx="4877223" cy="1120237"/>
          </a:xfrm>
          <a:prstGeom prst="rect">
            <a:avLst/>
          </a:prstGeom>
        </p:spPr>
      </p:pic>
    </p:spTree>
    <p:extLst>
      <p:ext uri="{BB962C8B-B14F-4D97-AF65-F5344CB8AC3E}">
        <p14:creationId xmlns:p14="http://schemas.microsoft.com/office/powerpoint/2010/main" val="385836832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ABF4-7ECF-AA8B-E84F-F699DDDBC716}"/>
              </a:ext>
            </a:extLst>
          </p:cNvPr>
          <p:cNvSpPr>
            <a:spLocks noGrp="1"/>
          </p:cNvSpPr>
          <p:nvPr>
            <p:ph type="title"/>
          </p:nvPr>
        </p:nvSpPr>
        <p:spPr/>
        <p:txBody>
          <a:bodyPr/>
          <a:lstStyle/>
          <a:p>
            <a:r>
              <a:rPr lang="en-US" dirty="0"/>
              <a:t>Business Impact Low</a:t>
            </a:r>
          </a:p>
        </p:txBody>
      </p:sp>
      <p:sp>
        <p:nvSpPr>
          <p:cNvPr id="3" name="Content Placeholder 2">
            <a:extLst>
              <a:ext uri="{FF2B5EF4-FFF2-40B4-BE49-F238E27FC236}">
                <a16:creationId xmlns:a16="http://schemas.microsoft.com/office/drawing/2014/main" id="{AEE778FA-A5E3-E3E3-3AEC-038305A63C4A}"/>
              </a:ext>
            </a:extLst>
          </p:cNvPr>
          <p:cNvSpPr>
            <a:spLocks noGrp="1"/>
          </p:cNvSpPr>
          <p:nvPr>
            <p:ph idx="1"/>
          </p:nvPr>
        </p:nvSpPr>
        <p:spPr/>
        <p:txBody>
          <a:bodyPr/>
          <a:lstStyle/>
          <a:p>
            <a:pPr marL="0" indent="0">
              <a:buNone/>
            </a:pPr>
            <a:r>
              <a:rPr lang="en-US" dirty="0"/>
              <a:t>It doesn’t harm the website directly, but it is letting the hacker collect more internal information about the website which the hacker might use against the organization.</a:t>
            </a:r>
          </a:p>
          <a:p>
            <a:pPr marL="0" indent="0">
              <a:buNone/>
            </a:pPr>
            <a:endParaRPr lang="en-US" dirty="0"/>
          </a:p>
        </p:txBody>
      </p:sp>
    </p:spTree>
    <p:extLst>
      <p:ext uri="{BB962C8B-B14F-4D97-AF65-F5344CB8AC3E}">
        <p14:creationId xmlns:p14="http://schemas.microsoft.com/office/powerpoint/2010/main" val="14577106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28396-561F-559A-D663-91DDC861FBE9}"/>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5DE061AC-45CE-EC58-50F1-D31BA25AFDBA}"/>
              </a:ext>
            </a:extLst>
          </p:cNvPr>
          <p:cNvSpPr>
            <a:spLocks noGrp="1"/>
          </p:cNvSpPr>
          <p:nvPr>
            <p:ph idx="1"/>
          </p:nvPr>
        </p:nvSpPr>
        <p:spPr/>
        <p:txBody>
          <a:bodyPr/>
          <a:lstStyle/>
          <a:p>
            <a:pPr marL="0" indent="0">
              <a:buNone/>
            </a:pPr>
            <a:r>
              <a:rPr lang="en-US" dirty="0"/>
              <a:t>Developers should disable all default files and pages to be displayed publicly</a:t>
            </a:r>
          </a:p>
        </p:txBody>
      </p:sp>
    </p:spTree>
    <p:extLst>
      <p:ext uri="{BB962C8B-B14F-4D97-AF65-F5344CB8AC3E}">
        <p14:creationId xmlns:p14="http://schemas.microsoft.com/office/powerpoint/2010/main" val="13413563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D6FE4-52EB-3F11-7EAF-4696F2413482}"/>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7B799401-88B9-FE24-B622-03FADF158881}"/>
              </a:ext>
            </a:extLst>
          </p:cNvPr>
          <p:cNvSpPr>
            <a:spLocks noGrp="1"/>
          </p:cNvSpPr>
          <p:nvPr>
            <p:ph idx="1"/>
          </p:nvPr>
        </p:nvSpPr>
        <p:spPr/>
        <p:txBody>
          <a:bodyPr/>
          <a:lstStyle/>
          <a:p>
            <a:pPr marL="0" indent="0">
              <a:buNone/>
            </a:pPr>
            <a:r>
              <a:rPr lang="en-US" dirty="0"/>
              <a:t>https://www.indusface.com/blog/owasp-security-misconfiguration/</a:t>
            </a:r>
          </a:p>
        </p:txBody>
      </p:sp>
    </p:spTree>
    <p:extLst>
      <p:ext uri="{BB962C8B-B14F-4D97-AF65-F5344CB8AC3E}">
        <p14:creationId xmlns:p14="http://schemas.microsoft.com/office/powerpoint/2010/main" val="33353906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ED8DC-3A2D-C769-6CA9-A3807AEC2732}"/>
              </a:ext>
            </a:extLst>
          </p:cNvPr>
          <p:cNvSpPr>
            <a:spLocks noGrp="1"/>
          </p:cNvSpPr>
          <p:nvPr>
            <p:ph type="title"/>
          </p:nvPr>
        </p:nvSpPr>
        <p:spPr/>
        <p:txBody>
          <a:bodyPr/>
          <a:lstStyle/>
          <a:p>
            <a:r>
              <a:rPr lang="en-US" dirty="0"/>
              <a:t>11) Local File Inclusion</a:t>
            </a:r>
          </a:p>
        </p:txBody>
      </p:sp>
      <p:sp>
        <p:nvSpPr>
          <p:cNvPr id="3" name="Content Placeholder 2">
            <a:extLst>
              <a:ext uri="{FF2B5EF4-FFF2-40B4-BE49-F238E27FC236}">
                <a16:creationId xmlns:a16="http://schemas.microsoft.com/office/drawing/2014/main" id="{754E3B3E-1628-0440-C071-5F1CB95A2ED5}"/>
              </a:ext>
            </a:extLst>
          </p:cNvPr>
          <p:cNvSpPr>
            <a:spLocks noGrp="1"/>
          </p:cNvSpPr>
          <p:nvPr>
            <p:ph idx="1"/>
          </p:nvPr>
        </p:nvSpPr>
        <p:spPr/>
        <p:txBody>
          <a:bodyPr/>
          <a:lstStyle/>
          <a:p>
            <a:pPr marL="0" indent="0">
              <a:buNone/>
            </a:pPr>
            <a:r>
              <a:rPr lang="en-US" dirty="0"/>
              <a:t>Below mentioned URL is vulnerable to LFI.</a:t>
            </a:r>
          </a:p>
          <a:p>
            <a:pPr marL="0" indent="0">
              <a:buNone/>
            </a:pPr>
            <a:r>
              <a:rPr lang="en-US" dirty="0"/>
              <a:t>Affected URL :</a:t>
            </a:r>
          </a:p>
          <a:p>
            <a:pPr marL="0" indent="0">
              <a:buNone/>
            </a:pPr>
            <a:r>
              <a:rPr lang="en-US" dirty="0"/>
              <a:t>• http://52.66.88.120/?includelang=lang/fr.php</a:t>
            </a:r>
          </a:p>
          <a:p>
            <a:pPr marL="0" indent="0">
              <a:buNone/>
            </a:pPr>
            <a:r>
              <a:rPr lang="en-US" dirty="0"/>
              <a:t>Affected Parameters :</a:t>
            </a:r>
          </a:p>
          <a:p>
            <a:pPr marL="0" indent="0">
              <a:buNone/>
            </a:pPr>
            <a:r>
              <a:rPr lang="en-US" dirty="0"/>
              <a:t>• /</a:t>
            </a:r>
            <a:r>
              <a:rPr lang="en-US" dirty="0" err="1"/>
              <a:t>etc</a:t>
            </a:r>
            <a:r>
              <a:rPr lang="en-US" dirty="0"/>
              <a:t>/passwd (/?</a:t>
            </a:r>
            <a:r>
              <a:rPr lang="en-US" dirty="0" err="1"/>
              <a:t>includelang</a:t>
            </a:r>
            <a:r>
              <a:rPr lang="en-US" dirty="0"/>
              <a:t>=here)</a:t>
            </a:r>
          </a:p>
          <a:p>
            <a:pPr marL="0" indent="0">
              <a:buNone/>
            </a:pPr>
            <a:r>
              <a:rPr lang="en-US" dirty="0"/>
              <a:t>• https://www.google.co.in/ (/?</a:t>
            </a:r>
            <a:r>
              <a:rPr lang="en-US" dirty="0" err="1"/>
              <a:t>includelang</a:t>
            </a:r>
            <a:r>
              <a:rPr lang="en-US" dirty="0"/>
              <a:t>=here)</a:t>
            </a:r>
          </a:p>
          <a:p>
            <a:pPr marL="0" indent="0">
              <a:buNone/>
            </a:pPr>
            <a:endParaRPr lang="en-US" dirty="0"/>
          </a:p>
        </p:txBody>
      </p:sp>
    </p:spTree>
    <p:extLst>
      <p:ext uri="{BB962C8B-B14F-4D97-AF65-F5344CB8AC3E}">
        <p14:creationId xmlns:p14="http://schemas.microsoft.com/office/powerpoint/2010/main" val="2958013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E0922-A24E-3F90-D0E6-C813C2E3B6E4}"/>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C7D00438-F3EF-6A28-623A-9E56107F28FB}"/>
              </a:ext>
            </a:extLst>
          </p:cNvPr>
          <p:cNvSpPr>
            <a:spLocks noGrp="1"/>
          </p:cNvSpPr>
          <p:nvPr>
            <p:ph idx="1"/>
          </p:nvPr>
        </p:nvSpPr>
        <p:spPr/>
        <p:txBody>
          <a:bodyPr/>
          <a:lstStyle/>
          <a:p>
            <a:r>
              <a:rPr lang="en-US" dirty="0"/>
              <a:t>Now, we apply single quote in category parameter(i.e. GET parameter): 15.206.72.104/</a:t>
            </a:r>
            <a:r>
              <a:rPr lang="en-US" dirty="0" err="1"/>
              <a:t>products.php?cat</a:t>
            </a:r>
            <a:r>
              <a:rPr lang="en-US" dirty="0"/>
              <a:t>=1’ and we get complete MySQL error</a:t>
            </a:r>
          </a:p>
          <a:p>
            <a:endParaRPr lang="en-US" dirty="0"/>
          </a:p>
        </p:txBody>
      </p:sp>
      <p:pic>
        <p:nvPicPr>
          <p:cNvPr id="7" name="Picture 6">
            <a:extLst>
              <a:ext uri="{FF2B5EF4-FFF2-40B4-BE49-F238E27FC236}">
                <a16:creationId xmlns:a16="http://schemas.microsoft.com/office/drawing/2014/main" id="{EF1598B4-F20F-DA8D-F698-0AAB48053E45}"/>
              </a:ext>
            </a:extLst>
          </p:cNvPr>
          <p:cNvPicPr>
            <a:picLocks noChangeAspect="1"/>
          </p:cNvPicPr>
          <p:nvPr/>
        </p:nvPicPr>
        <p:blipFill>
          <a:blip r:embed="rId2"/>
          <a:stretch>
            <a:fillRect/>
          </a:stretch>
        </p:blipFill>
        <p:spPr>
          <a:xfrm>
            <a:off x="394512" y="3727408"/>
            <a:ext cx="10569856" cy="967824"/>
          </a:xfrm>
          <a:prstGeom prst="rect">
            <a:avLst/>
          </a:prstGeom>
        </p:spPr>
      </p:pic>
    </p:spTree>
    <p:extLst>
      <p:ext uri="{BB962C8B-B14F-4D97-AF65-F5344CB8AC3E}">
        <p14:creationId xmlns:p14="http://schemas.microsoft.com/office/powerpoint/2010/main" val="37261136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3A961-8BDA-FC1B-AA04-B4DF38FDECCE}"/>
              </a:ext>
            </a:extLst>
          </p:cNvPr>
          <p:cNvSpPr>
            <a:spLocks noGrp="1"/>
          </p:cNvSpPr>
          <p:nvPr>
            <p:ph type="title"/>
          </p:nvPr>
        </p:nvSpPr>
        <p:spPr/>
        <p:txBody>
          <a:bodyPr/>
          <a:lstStyle/>
          <a:p>
            <a:r>
              <a:rPr lang="en-US" dirty="0"/>
              <a:t>Observations</a:t>
            </a:r>
          </a:p>
        </p:txBody>
      </p:sp>
      <p:sp>
        <p:nvSpPr>
          <p:cNvPr id="3" name="Content Placeholder 2">
            <a:extLst>
              <a:ext uri="{FF2B5EF4-FFF2-40B4-BE49-F238E27FC236}">
                <a16:creationId xmlns:a16="http://schemas.microsoft.com/office/drawing/2014/main" id="{1D72ABCE-F498-275F-3219-1E4F6659F0A1}"/>
              </a:ext>
            </a:extLst>
          </p:cNvPr>
          <p:cNvSpPr>
            <a:spLocks noGrp="1"/>
          </p:cNvSpPr>
          <p:nvPr>
            <p:ph idx="1"/>
          </p:nvPr>
        </p:nvSpPr>
        <p:spPr/>
        <p:txBody>
          <a:bodyPr/>
          <a:lstStyle/>
          <a:p>
            <a:pPr marL="0" indent="0">
              <a:buNone/>
            </a:pPr>
            <a:r>
              <a:rPr lang="en-US" dirty="0"/>
              <a:t>• Navigate to the website and click on change language dropdown, and select any of the two languages.</a:t>
            </a:r>
          </a:p>
          <a:p>
            <a:pPr marL="0" indent="0">
              <a:buNone/>
            </a:pPr>
            <a:endParaRPr lang="en-US" dirty="0"/>
          </a:p>
        </p:txBody>
      </p:sp>
      <p:pic>
        <p:nvPicPr>
          <p:cNvPr id="5" name="Picture 4">
            <a:extLst>
              <a:ext uri="{FF2B5EF4-FFF2-40B4-BE49-F238E27FC236}">
                <a16:creationId xmlns:a16="http://schemas.microsoft.com/office/drawing/2014/main" id="{0E6C37D5-C10D-2D0C-EDDD-3C058288D9FF}"/>
              </a:ext>
            </a:extLst>
          </p:cNvPr>
          <p:cNvPicPr>
            <a:picLocks noChangeAspect="1"/>
          </p:cNvPicPr>
          <p:nvPr/>
        </p:nvPicPr>
        <p:blipFill>
          <a:blip r:embed="rId2"/>
          <a:stretch>
            <a:fillRect/>
          </a:stretch>
        </p:blipFill>
        <p:spPr>
          <a:xfrm>
            <a:off x="4046042" y="2492911"/>
            <a:ext cx="5605958" cy="2278577"/>
          </a:xfrm>
          <a:prstGeom prst="rect">
            <a:avLst/>
          </a:prstGeom>
        </p:spPr>
      </p:pic>
    </p:spTree>
    <p:extLst>
      <p:ext uri="{BB962C8B-B14F-4D97-AF65-F5344CB8AC3E}">
        <p14:creationId xmlns:p14="http://schemas.microsoft.com/office/powerpoint/2010/main" val="170401605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AACCC-E8DD-1A36-488D-4A7E58764F8F}"/>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D666B076-ADF1-1F3D-5C16-DE4D0F5C559B}"/>
              </a:ext>
            </a:extLst>
          </p:cNvPr>
          <p:cNvSpPr>
            <a:spLocks noGrp="1"/>
          </p:cNvSpPr>
          <p:nvPr>
            <p:ph idx="1"/>
          </p:nvPr>
        </p:nvSpPr>
        <p:spPr/>
        <p:txBody>
          <a:bodyPr/>
          <a:lstStyle/>
          <a:p>
            <a:pPr marL="0" indent="0">
              <a:buNone/>
            </a:pPr>
            <a:r>
              <a:rPr lang="en-US" dirty="0"/>
              <a:t>• Now, notice the URL, you get a ‘get’ parameter of </a:t>
            </a:r>
            <a:r>
              <a:rPr lang="en-US" dirty="0" err="1"/>
              <a:t>includelang</a:t>
            </a:r>
            <a:r>
              <a:rPr lang="en-US" dirty="0"/>
              <a:t> which is vulnerable to file inclusion.</a:t>
            </a:r>
          </a:p>
          <a:p>
            <a:pPr marL="0" indent="0">
              <a:buNone/>
            </a:pPr>
            <a:r>
              <a:rPr lang="en-US" dirty="0"/>
              <a:t>• Here, we enter the payload: </a:t>
            </a:r>
            <a:r>
              <a:rPr lang="en-US" dirty="0" err="1"/>
              <a:t>includelang</a:t>
            </a:r>
            <a:r>
              <a:rPr lang="en-US" dirty="0"/>
              <a:t>=/</a:t>
            </a:r>
            <a:r>
              <a:rPr lang="en-US" dirty="0" err="1"/>
              <a:t>etc</a:t>
            </a:r>
            <a:r>
              <a:rPr lang="en-US" dirty="0"/>
              <a:t>/passwd and on executing this file gives us the username.</a:t>
            </a:r>
          </a:p>
          <a:p>
            <a:pPr marL="0" indent="0">
              <a:buNone/>
            </a:pP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9692A076-EAC0-10CF-4A4C-22F5E2DC03C4}"/>
              </a:ext>
            </a:extLst>
          </p:cNvPr>
          <p:cNvPicPr>
            <a:picLocks noChangeAspect="1"/>
          </p:cNvPicPr>
          <p:nvPr/>
        </p:nvPicPr>
        <p:blipFill>
          <a:blip r:embed="rId2"/>
          <a:stretch>
            <a:fillRect/>
          </a:stretch>
        </p:blipFill>
        <p:spPr>
          <a:xfrm>
            <a:off x="3040149" y="3741365"/>
            <a:ext cx="5319221" cy="1265030"/>
          </a:xfrm>
          <a:prstGeom prst="rect">
            <a:avLst/>
          </a:prstGeom>
        </p:spPr>
      </p:pic>
    </p:spTree>
    <p:extLst>
      <p:ext uri="{BB962C8B-B14F-4D97-AF65-F5344CB8AC3E}">
        <p14:creationId xmlns:p14="http://schemas.microsoft.com/office/powerpoint/2010/main" val="335942278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A14D7-93BF-6EB5-2C87-31FC898A1526}"/>
              </a:ext>
            </a:extLst>
          </p:cNvPr>
          <p:cNvSpPr>
            <a:spLocks noGrp="1"/>
          </p:cNvSpPr>
          <p:nvPr>
            <p:ph type="title"/>
          </p:nvPr>
        </p:nvSpPr>
        <p:spPr/>
        <p:txBody>
          <a:bodyPr/>
          <a:lstStyle/>
          <a:p>
            <a:r>
              <a:rPr lang="en-US" dirty="0"/>
              <a:t>POC – Attacker can upload file </a:t>
            </a:r>
          </a:p>
        </p:txBody>
      </p:sp>
      <p:pic>
        <p:nvPicPr>
          <p:cNvPr id="5" name="Content Placeholder 4">
            <a:extLst>
              <a:ext uri="{FF2B5EF4-FFF2-40B4-BE49-F238E27FC236}">
                <a16:creationId xmlns:a16="http://schemas.microsoft.com/office/drawing/2014/main" id="{6E42C429-6A5F-BB19-D560-F0D38E2C8E42}"/>
              </a:ext>
            </a:extLst>
          </p:cNvPr>
          <p:cNvPicPr>
            <a:picLocks noGrp="1" noChangeAspect="1"/>
          </p:cNvPicPr>
          <p:nvPr>
            <p:ph idx="1"/>
          </p:nvPr>
        </p:nvPicPr>
        <p:blipFill>
          <a:blip r:embed="rId2"/>
          <a:stretch>
            <a:fillRect/>
          </a:stretch>
        </p:blipFill>
        <p:spPr>
          <a:xfrm>
            <a:off x="1211156" y="2602903"/>
            <a:ext cx="9769687" cy="2796782"/>
          </a:xfrm>
        </p:spPr>
      </p:pic>
    </p:spTree>
    <p:extLst>
      <p:ext uri="{BB962C8B-B14F-4D97-AF65-F5344CB8AC3E}">
        <p14:creationId xmlns:p14="http://schemas.microsoft.com/office/powerpoint/2010/main" val="45837063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504A0-A350-E848-F869-0116D775751D}"/>
              </a:ext>
            </a:extLst>
          </p:cNvPr>
          <p:cNvSpPr>
            <a:spLocks noGrp="1"/>
          </p:cNvSpPr>
          <p:nvPr>
            <p:ph type="title"/>
          </p:nvPr>
        </p:nvSpPr>
        <p:spPr/>
        <p:txBody>
          <a:bodyPr/>
          <a:lstStyle/>
          <a:p>
            <a:r>
              <a:rPr lang="en-US" dirty="0"/>
              <a:t>Business Impact Really High</a:t>
            </a:r>
          </a:p>
        </p:txBody>
      </p:sp>
      <p:sp>
        <p:nvSpPr>
          <p:cNvPr id="3" name="Content Placeholder 2">
            <a:extLst>
              <a:ext uri="{FF2B5EF4-FFF2-40B4-BE49-F238E27FC236}">
                <a16:creationId xmlns:a16="http://schemas.microsoft.com/office/drawing/2014/main" id="{8E47D113-98F0-C64F-811E-4280B8FB35A5}"/>
              </a:ext>
            </a:extLst>
          </p:cNvPr>
          <p:cNvSpPr>
            <a:spLocks noGrp="1"/>
          </p:cNvSpPr>
          <p:nvPr>
            <p:ph idx="1"/>
          </p:nvPr>
        </p:nvSpPr>
        <p:spPr/>
        <p:txBody>
          <a:bodyPr/>
          <a:lstStyle/>
          <a:p>
            <a:pPr marL="0" indent="0">
              <a:buNone/>
            </a:pPr>
            <a:r>
              <a:rPr lang="en-US" dirty="0"/>
              <a:t>• Any attacker can have the root access of your website.</a:t>
            </a:r>
          </a:p>
          <a:p>
            <a:pPr marL="0" indent="0">
              <a:buNone/>
            </a:pPr>
            <a:r>
              <a:rPr lang="en-US" dirty="0"/>
              <a:t>• He can execute commands.</a:t>
            </a:r>
          </a:p>
        </p:txBody>
      </p:sp>
    </p:spTree>
    <p:extLst>
      <p:ext uri="{BB962C8B-B14F-4D97-AF65-F5344CB8AC3E}">
        <p14:creationId xmlns:p14="http://schemas.microsoft.com/office/powerpoint/2010/main" val="39238331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94AE1-E6EA-D1A0-95C8-7CB9024E876E}"/>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BDE6CF0D-40E3-9946-2F16-D80248BD04AE}"/>
              </a:ext>
            </a:extLst>
          </p:cNvPr>
          <p:cNvSpPr>
            <a:spLocks noGrp="1"/>
          </p:cNvSpPr>
          <p:nvPr>
            <p:ph idx="1"/>
          </p:nvPr>
        </p:nvSpPr>
        <p:spPr/>
        <p:txBody>
          <a:bodyPr/>
          <a:lstStyle/>
          <a:p>
            <a:pPr marL="0" indent="0">
              <a:buNone/>
            </a:pPr>
            <a:r>
              <a:rPr lang="en-US" dirty="0"/>
              <a:t>• To safely parse user-supplied filenames it’s much better to maintain a whitelist of acceptable filenames.</a:t>
            </a:r>
          </a:p>
          <a:p>
            <a:pPr marL="0" indent="0">
              <a:buNone/>
            </a:pPr>
            <a:endParaRPr lang="en-US" dirty="0"/>
          </a:p>
        </p:txBody>
      </p:sp>
    </p:spTree>
    <p:extLst>
      <p:ext uri="{BB962C8B-B14F-4D97-AF65-F5344CB8AC3E}">
        <p14:creationId xmlns:p14="http://schemas.microsoft.com/office/powerpoint/2010/main" val="153316540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1E97-57A4-9BC3-465A-88183EF3D1CA}"/>
              </a:ext>
            </a:extLst>
          </p:cNvPr>
          <p:cNvSpPr>
            <a:spLocks noGrp="1"/>
          </p:cNvSpPr>
          <p:nvPr>
            <p:ph type="title"/>
          </p:nvPr>
        </p:nvSpPr>
        <p:spPr/>
        <p:txBody>
          <a:bodyPr/>
          <a:lstStyle/>
          <a:p>
            <a:r>
              <a:rPr lang="en-US" dirty="0" err="1"/>
              <a:t>Refrences</a:t>
            </a:r>
            <a:endParaRPr lang="en-US" dirty="0"/>
          </a:p>
        </p:txBody>
      </p:sp>
      <p:sp>
        <p:nvSpPr>
          <p:cNvPr id="3" name="Content Placeholder 2">
            <a:extLst>
              <a:ext uri="{FF2B5EF4-FFF2-40B4-BE49-F238E27FC236}">
                <a16:creationId xmlns:a16="http://schemas.microsoft.com/office/drawing/2014/main" id="{146C5CCA-6503-5DCB-673B-0ABDE788C192}"/>
              </a:ext>
            </a:extLst>
          </p:cNvPr>
          <p:cNvSpPr>
            <a:spLocks noGrp="1"/>
          </p:cNvSpPr>
          <p:nvPr>
            <p:ph idx="1"/>
          </p:nvPr>
        </p:nvSpPr>
        <p:spPr/>
        <p:txBody>
          <a:bodyPr/>
          <a:lstStyle/>
          <a:p>
            <a:pPr marL="0" indent="0">
              <a:buNone/>
            </a:pPr>
            <a:r>
              <a:rPr lang="en-US" dirty="0"/>
              <a:t>https://www.invicti.com/blog/web-security/local-file-inclusion-vulnerability/</a:t>
            </a:r>
          </a:p>
        </p:txBody>
      </p:sp>
    </p:spTree>
    <p:extLst>
      <p:ext uri="{BB962C8B-B14F-4D97-AF65-F5344CB8AC3E}">
        <p14:creationId xmlns:p14="http://schemas.microsoft.com/office/powerpoint/2010/main" val="10201454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3CDE5-5150-2E92-44E4-654A80846AB9}"/>
              </a:ext>
            </a:extLst>
          </p:cNvPr>
          <p:cNvSpPr>
            <a:spLocks noGrp="1"/>
          </p:cNvSpPr>
          <p:nvPr>
            <p:ph type="title"/>
          </p:nvPr>
        </p:nvSpPr>
        <p:spPr/>
        <p:txBody>
          <a:bodyPr/>
          <a:lstStyle/>
          <a:p>
            <a:r>
              <a:rPr lang="en-US" dirty="0"/>
              <a:t>12)Directory Listing</a:t>
            </a:r>
          </a:p>
        </p:txBody>
      </p:sp>
      <p:sp>
        <p:nvSpPr>
          <p:cNvPr id="3" name="Content Placeholder 2">
            <a:extLst>
              <a:ext uri="{FF2B5EF4-FFF2-40B4-BE49-F238E27FC236}">
                <a16:creationId xmlns:a16="http://schemas.microsoft.com/office/drawing/2014/main" id="{973D0571-F8A6-4CB9-4343-9018035A4839}"/>
              </a:ext>
            </a:extLst>
          </p:cNvPr>
          <p:cNvSpPr>
            <a:spLocks noGrp="1"/>
          </p:cNvSpPr>
          <p:nvPr>
            <p:ph idx="1"/>
          </p:nvPr>
        </p:nvSpPr>
        <p:spPr/>
        <p:txBody>
          <a:bodyPr>
            <a:normAutofit fontScale="92500"/>
          </a:bodyPr>
          <a:lstStyle/>
          <a:p>
            <a:pPr marL="0" indent="0">
              <a:buNone/>
            </a:pPr>
            <a:r>
              <a:rPr lang="en-US" dirty="0"/>
              <a:t>Below mentioned URL leaks critical information via directory listing vulnerability.</a:t>
            </a:r>
          </a:p>
          <a:p>
            <a:pPr marL="0" indent="0">
              <a:buNone/>
            </a:pPr>
            <a:r>
              <a:rPr lang="en-US" dirty="0"/>
              <a:t>Affected URL:</a:t>
            </a:r>
          </a:p>
          <a:p>
            <a:pPr marL="0" indent="0">
              <a:buNone/>
            </a:pPr>
            <a:r>
              <a:rPr lang="en-US" dirty="0"/>
              <a:t>• </a:t>
            </a:r>
            <a:r>
              <a:rPr lang="en-US" dirty="0">
                <a:hlinkClick r:id="rId2"/>
              </a:rPr>
              <a:t>http://13.232.162.26/static/images/uploads/products/reebok.jpeg</a:t>
            </a:r>
            <a:endParaRPr lang="en-US" dirty="0"/>
          </a:p>
          <a:p>
            <a:pPr marL="0" indent="0">
              <a:buNone/>
            </a:pPr>
            <a:endParaRPr lang="en-US" dirty="0"/>
          </a:p>
          <a:p>
            <a:pPr marL="0" indent="0">
              <a:buNone/>
            </a:pPr>
            <a:r>
              <a:rPr lang="en-US" dirty="0"/>
              <a:t>Here are other similar URLs that leaks critical information via directory listing </a:t>
            </a:r>
          </a:p>
          <a:p>
            <a:pPr marL="0" indent="0">
              <a:buNone/>
            </a:pPr>
            <a:r>
              <a:rPr lang="en-US" dirty="0"/>
              <a:t>vulnerability.</a:t>
            </a:r>
          </a:p>
          <a:p>
            <a:pPr marL="0" indent="0">
              <a:buNone/>
            </a:pPr>
            <a:r>
              <a:rPr lang="en-US" dirty="0"/>
              <a:t>Affected URL:</a:t>
            </a:r>
          </a:p>
          <a:p>
            <a:pPr marL="0" indent="0">
              <a:buNone/>
            </a:pPr>
            <a:r>
              <a:rPr lang="en-US" dirty="0"/>
              <a:t>• </a:t>
            </a:r>
            <a:r>
              <a:rPr lang="en-US" dirty="0">
                <a:hlinkClick r:id="rId3"/>
              </a:rPr>
              <a:t>http://13.232.162.26/robots.txt</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422068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ADA28-139C-99A8-6E65-2195A6E3BA48}"/>
              </a:ext>
            </a:extLst>
          </p:cNvPr>
          <p:cNvSpPr>
            <a:spLocks noGrp="1"/>
          </p:cNvSpPr>
          <p:nvPr>
            <p:ph type="title"/>
          </p:nvPr>
        </p:nvSpPr>
        <p:spPr/>
        <p:txBody>
          <a:bodyPr/>
          <a:lstStyle/>
          <a:p>
            <a:r>
              <a:rPr lang="en-US" dirty="0"/>
              <a:t>Observation</a:t>
            </a:r>
          </a:p>
        </p:txBody>
      </p:sp>
      <p:sp>
        <p:nvSpPr>
          <p:cNvPr id="3" name="Content Placeholder 2">
            <a:extLst>
              <a:ext uri="{FF2B5EF4-FFF2-40B4-BE49-F238E27FC236}">
                <a16:creationId xmlns:a16="http://schemas.microsoft.com/office/drawing/2014/main" id="{CC4E5D95-BB77-DCD9-529C-32C5E78DFD18}"/>
              </a:ext>
            </a:extLst>
          </p:cNvPr>
          <p:cNvSpPr>
            <a:spLocks noGrp="1"/>
          </p:cNvSpPr>
          <p:nvPr>
            <p:ph idx="1"/>
          </p:nvPr>
        </p:nvSpPr>
        <p:spPr/>
        <p:txBody>
          <a:bodyPr/>
          <a:lstStyle/>
          <a:p>
            <a:pPr marL="0" indent="0">
              <a:buNone/>
            </a:pPr>
            <a:r>
              <a:rPr lang="en-US" dirty="0"/>
              <a:t>• Navigate to http://13.232.162.26/products.php </a:t>
            </a:r>
          </a:p>
          <a:p>
            <a:pPr marL="0" indent="0">
              <a:buNone/>
            </a:pPr>
            <a:r>
              <a:rPr lang="en-US" dirty="0"/>
              <a:t>• Now, right click on the image of any product and then select View Image or you can even drag the image to a new </a:t>
            </a:r>
          </a:p>
          <a:p>
            <a:pPr marL="0" indent="0">
              <a:buNone/>
            </a:pPr>
            <a:r>
              <a:rPr lang="en-US" dirty="0"/>
              <a:t>tab.</a:t>
            </a:r>
          </a:p>
          <a:p>
            <a:pPr marL="0" indent="0">
              <a:buNone/>
            </a:pPr>
            <a:r>
              <a:rPr lang="en-US" dirty="0"/>
              <a:t>• The page loads up as shown below, with the image of the selected product.\</a:t>
            </a:r>
          </a:p>
          <a:p>
            <a:pPr marL="0" indent="0">
              <a:buNone/>
            </a:pPr>
            <a:r>
              <a:rPr lang="en-US" dirty="0"/>
              <a:t>• Notice the URL, it actually reveals the full path of the image.</a:t>
            </a:r>
          </a:p>
          <a:p>
            <a:pPr marL="0" indent="0">
              <a:buNone/>
            </a:pPr>
            <a:endParaRPr lang="en-US" dirty="0"/>
          </a:p>
        </p:txBody>
      </p:sp>
    </p:spTree>
    <p:extLst>
      <p:ext uri="{BB962C8B-B14F-4D97-AF65-F5344CB8AC3E}">
        <p14:creationId xmlns:p14="http://schemas.microsoft.com/office/powerpoint/2010/main" val="167050381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FECCE-CA8C-A231-5A0D-4F097B89C37A}"/>
              </a:ext>
            </a:extLst>
          </p:cNvPr>
          <p:cNvSpPr>
            <a:spLocks noGrp="1"/>
          </p:cNvSpPr>
          <p:nvPr>
            <p:ph type="title"/>
          </p:nvPr>
        </p:nvSpPr>
        <p:spPr/>
        <p:txBody>
          <a:bodyPr/>
          <a:lstStyle/>
          <a:p>
            <a:r>
              <a:rPr lang="en-US" dirty="0"/>
              <a:t>Observation</a:t>
            </a:r>
          </a:p>
        </p:txBody>
      </p:sp>
      <p:pic>
        <p:nvPicPr>
          <p:cNvPr id="5" name="Content Placeholder 4">
            <a:extLst>
              <a:ext uri="{FF2B5EF4-FFF2-40B4-BE49-F238E27FC236}">
                <a16:creationId xmlns:a16="http://schemas.microsoft.com/office/drawing/2014/main" id="{ED8DC192-2C28-7B31-54B0-738210E89B46}"/>
              </a:ext>
            </a:extLst>
          </p:cNvPr>
          <p:cNvPicPr>
            <a:picLocks noGrp="1" noChangeAspect="1"/>
          </p:cNvPicPr>
          <p:nvPr>
            <p:ph idx="1"/>
          </p:nvPr>
        </p:nvPicPr>
        <p:blipFill>
          <a:blip r:embed="rId2"/>
          <a:stretch>
            <a:fillRect/>
          </a:stretch>
        </p:blipFill>
        <p:spPr>
          <a:xfrm>
            <a:off x="2624789" y="2054215"/>
            <a:ext cx="6942422" cy="3894157"/>
          </a:xfrm>
        </p:spPr>
      </p:pic>
    </p:spTree>
    <p:extLst>
      <p:ext uri="{BB962C8B-B14F-4D97-AF65-F5344CB8AC3E}">
        <p14:creationId xmlns:p14="http://schemas.microsoft.com/office/powerpoint/2010/main" val="102552199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86BE2-99D3-9D80-706E-E5D934E72514}"/>
              </a:ext>
            </a:extLst>
          </p:cNvPr>
          <p:cNvSpPr>
            <a:spLocks noGrp="1"/>
          </p:cNvSpPr>
          <p:nvPr>
            <p:ph type="title"/>
          </p:nvPr>
        </p:nvSpPr>
        <p:spPr/>
        <p:txBody>
          <a:bodyPr/>
          <a:lstStyle/>
          <a:p>
            <a:r>
              <a:rPr lang="en-US" dirty="0"/>
              <a:t>POC- Directory Listing</a:t>
            </a:r>
          </a:p>
        </p:txBody>
      </p:sp>
      <p:sp>
        <p:nvSpPr>
          <p:cNvPr id="3" name="Content Placeholder 2">
            <a:extLst>
              <a:ext uri="{FF2B5EF4-FFF2-40B4-BE49-F238E27FC236}">
                <a16:creationId xmlns:a16="http://schemas.microsoft.com/office/drawing/2014/main" id="{0D2EE518-0215-0799-2692-AFED4445FB23}"/>
              </a:ext>
            </a:extLst>
          </p:cNvPr>
          <p:cNvSpPr>
            <a:spLocks noGrp="1"/>
          </p:cNvSpPr>
          <p:nvPr>
            <p:ph idx="1"/>
          </p:nvPr>
        </p:nvSpPr>
        <p:spPr/>
        <p:txBody>
          <a:bodyPr/>
          <a:lstStyle/>
          <a:p>
            <a:pPr marL="0" indent="0">
              <a:buNone/>
            </a:pPr>
            <a:r>
              <a:rPr lang="en-US" dirty="0"/>
              <a:t>• Now, if we remove the image name (here, reebok.jpeg) and hit enter.</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218C7881-95C3-C9B6-94FB-1E090758FDC9}"/>
              </a:ext>
            </a:extLst>
          </p:cNvPr>
          <p:cNvPicPr>
            <a:picLocks noChangeAspect="1"/>
          </p:cNvPicPr>
          <p:nvPr/>
        </p:nvPicPr>
        <p:blipFill>
          <a:blip r:embed="rId2"/>
          <a:stretch>
            <a:fillRect/>
          </a:stretch>
        </p:blipFill>
        <p:spPr>
          <a:xfrm>
            <a:off x="2674408" y="2459466"/>
            <a:ext cx="4892464" cy="3717497"/>
          </a:xfrm>
          <a:prstGeom prst="rect">
            <a:avLst/>
          </a:prstGeom>
        </p:spPr>
      </p:pic>
    </p:spTree>
    <p:extLst>
      <p:ext uri="{BB962C8B-B14F-4D97-AF65-F5344CB8AC3E}">
        <p14:creationId xmlns:p14="http://schemas.microsoft.com/office/powerpoint/2010/main" val="439005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TotalTime>
  <Words>3623</Words>
  <Application>Microsoft Office PowerPoint</Application>
  <PresentationFormat>Widescreen</PresentationFormat>
  <Paragraphs>521</Paragraphs>
  <Slides>139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139</vt:i4>
      </vt:variant>
    </vt:vector>
  </HeadingPairs>
  <TitlesOfParts>
    <vt:vector size="144" baseType="lpstr">
      <vt:lpstr>Arial</vt:lpstr>
      <vt:lpstr>Bahnschrift</vt:lpstr>
      <vt:lpstr>Calibri</vt:lpstr>
      <vt:lpstr>Calibri Light</vt:lpstr>
      <vt:lpstr>Office Theme</vt:lpstr>
      <vt:lpstr>  </vt:lpstr>
      <vt:lpstr>Security Status – Extremely Vulnerable</vt:lpstr>
      <vt:lpstr>Vulnerability Statistics</vt:lpstr>
      <vt:lpstr>VULNERABILITIES:</vt:lpstr>
      <vt:lpstr>Vulnerabilities:</vt:lpstr>
      <vt:lpstr>1)SQL INJECTION</vt:lpstr>
      <vt:lpstr>SQLi</vt:lpstr>
      <vt:lpstr>OBSERVATION:</vt:lpstr>
      <vt:lpstr>Observation</vt:lpstr>
      <vt:lpstr>Observation</vt:lpstr>
      <vt:lpstr>POC</vt:lpstr>
      <vt:lpstr>POC</vt:lpstr>
      <vt:lpstr>Business Impact  Extremely HIGH</vt:lpstr>
      <vt:lpstr>Recommendation</vt:lpstr>
      <vt:lpstr>Refrences</vt:lpstr>
      <vt:lpstr>2)Reflected XSS</vt:lpstr>
      <vt:lpstr>Observation</vt:lpstr>
      <vt:lpstr>POC</vt:lpstr>
      <vt:lpstr>2)STORED XSS</vt:lpstr>
      <vt:lpstr>Observation</vt:lpstr>
      <vt:lpstr>POC</vt:lpstr>
      <vt:lpstr>BUSINESS IMPACT HIGH</vt:lpstr>
      <vt:lpstr>Recommendation</vt:lpstr>
      <vt:lpstr>Refrences</vt:lpstr>
      <vt:lpstr>3) IDOR</vt:lpstr>
      <vt:lpstr>3)IDOR</vt:lpstr>
      <vt:lpstr>Observation</vt:lpstr>
      <vt:lpstr>OBSERVATION</vt:lpstr>
      <vt:lpstr>POC</vt:lpstr>
      <vt:lpstr>POC</vt:lpstr>
      <vt:lpstr>POC</vt:lpstr>
      <vt:lpstr>Business Imapct- VERY HIGH</vt:lpstr>
      <vt:lpstr>Business Impact- Very High</vt:lpstr>
      <vt:lpstr>Recommendation</vt:lpstr>
      <vt:lpstr>Refrences</vt:lpstr>
      <vt:lpstr>RATE LIMITING ISSUES</vt:lpstr>
      <vt:lpstr>OBSERVATION</vt:lpstr>
      <vt:lpstr>Observation</vt:lpstr>
      <vt:lpstr>Observation</vt:lpstr>
      <vt:lpstr>Observation</vt:lpstr>
      <vt:lpstr>Observation</vt:lpstr>
      <vt:lpstr>POC</vt:lpstr>
      <vt:lpstr>Business Impact-Very High</vt:lpstr>
      <vt:lpstr>RECOMMENDATION</vt:lpstr>
      <vt:lpstr>Refrences</vt:lpstr>
      <vt:lpstr>5) INSECURE FILE UPLOADS</vt:lpstr>
      <vt:lpstr>Observation</vt:lpstr>
      <vt:lpstr>Observation</vt:lpstr>
      <vt:lpstr>POC</vt:lpstr>
      <vt:lpstr>Business Impact – Extremely High</vt:lpstr>
      <vt:lpstr>Recommendation</vt:lpstr>
      <vt:lpstr>Refrences</vt:lpstr>
      <vt:lpstr>6)Client side filter bypass</vt:lpstr>
      <vt:lpstr>Observation</vt:lpstr>
      <vt:lpstr>Observation</vt:lpstr>
      <vt:lpstr>Observation</vt:lpstr>
      <vt:lpstr>Observation</vt:lpstr>
      <vt:lpstr>POC</vt:lpstr>
      <vt:lpstr>Recommendation</vt:lpstr>
      <vt:lpstr>Refrences</vt:lpstr>
      <vt:lpstr>7)Components with known vulnerability</vt:lpstr>
      <vt:lpstr>Observation</vt:lpstr>
      <vt:lpstr>POC Codoforum has public exploits</vt:lpstr>
      <vt:lpstr>POC – WonderCMS is outdated and has public  exploits</vt:lpstr>
      <vt:lpstr>POC</vt:lpstr>
      <vt:lpstr>Business Impact-Very High</vt:lpstr>
      <vt:lpstr>Recommendation</vt:lpstr>
      <vt:lpstr>Refrences</vt:lpstr>
      <vt:lpstr>8)Default Admin Password</vt:lpstr>
      <vt:lpstr>Observation</vt:lpstr>
      <vt:lpstr>Observation</vt:lpstr>
      <vt:lpstr>POC ADMIN ACCESS</vt:lpstr>
      <vt:lpstr>Business Impact-Very High</vt:lpstr>
      <vt:lpstr>Recommendation</vt:lpstr>
      <vt:lpstr>Refrences</vt:lpstr>
      <vt:lpstr>9)Descriptive Error Messages</vt:lpstr>
      <vt:lpstr>Observations</vt:lpstr>
      <vt:lpstr>Observation</vt:lpstr>
      <vt:lpstr>POC</vt:lpstr>
      <vt:lpstr>Business Impact Low</vt:lpstr>
      <vt:lpstr>Recommendation</vt:lpstr>
      <vt:lpstr>Refrences</vt:lpstr>
      <vt:lpstr>10)Default Files and Pages</vt:lpstr>
      <vt:lpstr>POC</vt:lpstr>
      <vt:lpstr>POC</vt:lpstr>
      <vt:lpstr>Business Impact Low</vt:lpstr>
      <vt:lpstr>Recommendation</vt:lpstr>
      <vt:lpstr>Refrences</vt:lpstr>
      <vt:lpstr>11) Local File Inclusion</vt:lpstr>
      <vt:lpstr>Observations</vt:lpstr>
      <vt:lpstr>Observation</vt:lpstr>
      <vt:lpstr>POC – Attacker can upload file </vt:lpstr>
      <vt:lpstr>Business Impact Really High</vt:lpstr>
      <vt:lpstr>Recommendation</vt:lpstr>
      <vt:lpstr>Refrences</vt:lpstr>
      <vt:lpstr>12)Directory Listing</vt:lpstr>
      <vt:lpstr>Observation</vt:lpstr>
      <vt:lpstr>Observation</vt:lpstr>
      <vt:lpstr>POC- Directory Listing</vt:lpstr>
      <vt:lpstr>POC</vt:lpstr>
      <vt:lpstr>Business Imapact High</vt:lpstr>
      <vt:lpstr>Recommendation</vt:lpstr>
      <vt:lpstr>Refrences</vt:lpstr>
      <vt:lpstr>13) PII leakage</vt:lpstr>
      <vt:lpstr>Observation</vt:lpstr>
      <vt:lpstr>POC</vt:lpstr>
      <vt:lpstr>Business Impact High </vt:lpstr>
      <vt:lpstr>Recommendation</vt:lpstr>
      <vt:lpstr>Refrences</vt:lpstr>
      <vt:lpstr>14)Open Redirection</vt:lpstr>
      <vt:lpstr>Observation</vt:lpstr>
      <vt:lpstr>Observation</vt:lpstr>
      <vt:lpstr>Observation</vt:lpstr>
      <vt:lpstr>POC</vt:lpstr>
      <vt:lpstr>Business Impact High </vt:lpstr>
      <vt:lpstr>Recommendation</vt:lpstr>
      <vt:lpstr>Refrences</vt:lpstr>
      <vt:lpstr>15) BRUTE FORCE EXPLOITATION</vt:lpstr>
      <vt:lpstr>Observation</vt:lpstr>
      <vt:lpstr>Observation</vt:lpstr>
      <vt:lpstr>Observation</vt:lpstr>
      <vt:lpstr>POC</vt:lpstr>
      <vt:lpstr>BUSINESS IMPACT SEVERE</vt:lpstr>
      <vt:lpstr>Recommendation</vt:lpstr>
      <vt:lpstr>Refrences</vt:lpstr>
      <vt:lpstr>16)FORCED BROWSING</vt:lpstr>
      <vt:lpstr>Observation</vt:lpstr>
      <vt:lpstr>POC</vt:lpstr>
      <vt:lpstr>Business Impact Severe</vt:lpstr>
      <vt:lpstr>Recommendation</vt:lpstr>
      <vt:lpstr>Refrences</vt:lpstr>
      <vt:lpstr>17)Seller Account Access</vt:lpstr>
      <vt:lpstr>Observation</vt:lpstr>
      <vt:lpstr>POC</vt:lpstr>
      <vt:lpstr>POC</vt:lpstr>
      <vt:lpstr>Business Impact Extremely High</vt:lpstr>
      <vt:lpstr>Recommendation</vt:lpstr>
      <vt:lpstr>Refrences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Sourabh Pradhan</dc:creator>
  <cp:lastModifiedBy>Sourabh Pradhan</cp:lastModifiedBy>
  <cp:revision>7</cp:revision>
  <dcterms:created xsi:type="dcterms:W3CDTF">2022-05-20T02:22:13Z</dcterms:created>
  <dcterms:modified xsi:type="dcterms:W3CDTF">2022-05-21T03:40:10Z</dcterms:modified>
</cp:coreProperties>
</file>

<file path=docProps/thumbnail.jpeg>
</file>